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</p:sldMasterIdLst>
  <p:notesMasterIdLst>
    <p:notesMasterId r:id="rId54"/>
  </p:notesMasterIdLst>
  <p:sldIdLst>
    <p:sldId id="288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12" r:id="rId13"/>
    <p:sldId id="413" r:id="rId14"/>
    <p:sldId id="414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422" r:id="rId23"/>
    <p:sldId id="42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3" r:id="rId33"/>
    <p:sldId id="434" r:id="rId34"/>
    <p:sldId id="432" r:id="rId35"/>
    <p:sldId id="436" r:id="rId36"/>
    <p:sldId id="435" r:id="rId37"/>
    <p:sldId id="437" r:id="rId38"/>
    <p:sldId id="438" r:id="rId39"/>
    <p:sldId id="439" r:id="rId40"/>
    <p:sldId id="440" r:id="rId41"/>
    <p:sldId id="441" r:id="rId42"/>
    <p:sldId id="442" r:id="rId43"/>
    <p:sldId id="443" r:id="rId44"/>
    <p:sldId id="444" r:id="rId45"/>
    <p:sldId id="445" r:id="rId46"/>
    <p:sldId id="446" r:id="rId47"/>
    <p:sldId id="447" r:id="rId48"/>
    <p:sldId id="448" r:id="rId49"/>
    <p:sldId id="450" r:id="rId50"/>
    <p:sldId id="449" r:id="rId51"/>
    <p:sldId id="452" r:id="rId52"/>
    <p:sldId id="451" r:id="rId5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17" autoAdjust="0"/>
    <p:restoredTop sz="97311" autoAdjust="0"/>
  </p:normalViewPr>
  <p:slideViewPr>
    <p:cSldViewPr>
      <p:cViewPr varScale="1">
        <p:scale>
          <a:sx n="107" d="100"/>
          <a:sy n="107" d="100"/>
        </p:scale>
        <p:origin x="-165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notesMaster" Target="notesMasters/notesMaster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latinLnBrk="0">
              <a:defRPr kumimoji="1"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latinLnBrk="0">
              <a:defRPr kumimoji="1"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3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latinLnBrk="0">
              <a:defRPr kumimoji="1"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53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57E788F-F403-4400-9F8A-BC9D5354C6FA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과학 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0463"/>
            <a:ext cx="914400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과학 하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725" y="5641975"/>
            <a:ext cx="1168400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2438400"/>
            <a:ext cx="8839200" cy="1828800"/>
          </a:xfrm>
          <a:effectLst>
            <a:outerShdw dist="35921" dir="2700000" algn="ctr" rotWithShape="0">
              <a:srgbClr val="DDDDDD"/>
            </a:outerShdw>
          </a:effectLst>
        </p:spPr>
        <p:txBody>
          <a:bodyPr/>
          <a:lstStyle>
            <a:lvl1pPr algn="ctr">
              <a:defRPr sz="5000">
                <a:solidFill>
                  <a:schemeClr val="tx1"/>
                </a:solidFill>
                <a:latin typeface="-머리굴림B" pitchFamily="18" charset="-127"/>
                <a:ea typeface="-머리굴림B" pitchFamily="18" charset="-127"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ko-KR" altLang="en-US" noProof="1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" y="5581650"/>
            <a:ext cx="7772400" cy="590550"/>
          </a:xfrm>
        </p:spPr>
        <p:txBody>
          <a:bodyPr/>
          <a:lstStyle>
            <a:lvl1pPr marL="0" indent="0" algn="r">
              <a:buFontTx/>
              <a:buNone/>
              <a:defRPr sz="2000">
                <a:solidFill>
                  <a:srgbClr val="660033"/>
                </a:solidFill>
                <a:latin typeface="-윤고딕140" pitchFamily="18" charset="-127"/>
                <a:ea typeface="-윤고딕140" pitchFamily="18" charset="-127"/>
              </a:defRPr>
            </a:lvl1pPr>
          </a:lstStyle>
          <a:p>
            <a:r>
              <a:rPr lang="zh-CN" altLang="en-US" noProof="1" smtClean="0"/>
              <a:t>单击此处编辑母版副标题样式</a:t>
            </a:r>
            <a:endParaRPr lang="ko-KR" altLang="en-US" noProof="1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6B3C13-48B7-49D0-8A8C-11C9D6CD860D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7DA90B-3A79-4BD4-A3B3-2A4AAA497B1A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90750" cy="6019800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228600"/>
            <a:ext cx="6419850" cy="6019800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D1CD0F-2560-4053-AEBB-A8F13DB4A704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228600" y="228600"/>
            <a:ext cx="8763000" cy="60198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EC075A-B116-487C-BBC6-827BE5A1DF5A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10668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438275"/>
            <a:ext cx="4305300" cy="4810125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86300" y="1438275"/>
            <a:ext cx="4305300" cy="23288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86300" y="3919538"/>
            <a:ext cx="4305300" cy="2328862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934ED6-EE7A-40AE-BEE9-972FC67F7D44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10668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28600" y="1438275"/>
            <a:ext cx="4305300" cy="4810125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86300" y="1438275"/>
            <a:ext cx="4305300" cy="23288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86300" y="3919538"/>
            <a:ext cx="4305300" cy="2328862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1B7CD9-3442-470F-A0B0-35927A9C5FA6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10668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28600" y="1438275"/>
            <a:ext cx="4305300" cy="4810125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438275"/>
            <a:ext cx="4305300" cy="4810125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6D7978-00B0-4355-8CD2-AB8E08770500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과학 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0463"/>
            <a:ext cx="914400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과학 하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725" y="5641975"/>
            <a:ext cx="1168400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2438400"/>
            <a:ext cx="8839200" cy="1828800"/>
          </a:xfrm>
          <a:effectLst>
            <a:outerShdw dist="35921" dir="2700000" algn="ctr" rotWithShape="0">
              <a:srgbClr val="DDDDDD"/>
            </a:outerShdw>
          </a:effectLst>
        </p:spPr>
        <p:txBody>
          <a:bodyPr/>
          <a:lstStyle>
            <a:lvl1pPr algn="ctr">
              <a:defRPr sz="5000">
                <a:solidFill>
                  <a:schemeClr val="tx1"/>
                </a:solidFill>
                <a:latin typeface="-머리굴림B" pitchFamily="18" charset="-127"/>
                <a:ea typeface="-머리굴림B" pitchFamily="18" charset="-127"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ko-KR" altLang="en-US" noProof="1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" y="5581650"/>
            <a:ext cx="7772400" cy="590550"/>
          </a:xfrm>
        </p:spPr>
        <p:txBody>
          <a:bodyPr/>
          <a:lstStyle>
            <a:lvl1pPr marL="0" indent="0" algn="r">
              <a:buFontTx/>
              <a:buNone/>
              <a:defRPr sz="2000">
                <a:solidFill>
                  <a:srgbClr val="660033"/>
                </a:solidFill>
                <a:latin typeface="-윤고딕140" pitchFamily="18" charset="-127"/>
                <a:ea typeface="-윤고딕140" pitchFamily="18" charset="-127"/>
              </a:defRPr>
            </a:lvl1pPr>
          </a:lstStyle>
          <a:p>
            <a:r>
              <a:rPr lang="zh-CN" altLang="en-US" noProof="1" smtClean="0"/>
              <a:t>单击此处编辑母版副标题样式</a:t>
            </a:r>
            <a:endParaRPr lang="ko-KR" altLang="en-US" noProof="1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089F5-1F79-48D9-B628-CE990B4527A8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C68C84-9C22-4D71-AB9F-113EC970A1C3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397313-797F-4F50-8F05-5C58F674D1E7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438275"/>
            <a:ext cx="4305300" cy="481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438275"/>
            <a:ext cx="4305300" cy="481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1A1DEE-4A69-4F0F-AAEE-948E800FF09A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023EA-7A4B-4A3C-8484-FF5DC314458F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6D470-3DAB-4EA8-8CD9-A8301D296073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B99D9-1705-4116-BBA9-A3B8309FF0CE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C2CB4B-2ACC-498C-9B96-C5D87518C1B0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2D607-3B5A-4FC3-9438-809D086EA2B4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793568-F114-44FF-BC35-9BA3167EFF56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C5F3B-0573-45FC-840B-3DB835DF5593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90750" cy="6019800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228600"/>
            <a:ext cx="6419850" cy="6019800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2E3759-5B43-489B-9248-6D9242A13DC0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228600" y="228600"/>
            <a:ext cx="8763000" cy="60198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35B71-0C93-46A2-9C2A-D6182E81277A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10668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438275"/>
            <a:ext cx="4305300" cy="4810125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86300" y="1438275"/>
            <a:ext cx="4305300" cy="23288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86300" y="3919538"/>
            <a:ext cx="4305300" cy="2328862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71A566-BCC5-4171-8178-AC048261434D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10668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28600" y="1438275"/>
            <a:ext cx="4305300" cy="4810125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86300" y="1438275"/>
            <a:ext cx="4305300" cy="23288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86300" y="3919538"/>
            <a:ext cx="4305300" cy="2328862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CDE894-B5D3-4832-8072-F81474EFAA31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41383-DED8-484D-9A7F-E8A5A5744951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10668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28600" y="1438275"/>
            <a:ext cx="4305300" cy="4810125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438275"/>
            <a:ext cx="4305300" cy="4810125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177158-AE33-477A-80F0-1592698F2BE1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438275"/>
            <a:ext cx="4305300" cy="481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438275"/>
            <a:ext cx="4305300" cy="481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BE3A5-6670-4DDA-BC12-6FD10C7B3A90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AB8FC7-E4D6-49DF-9635-26B63F0FC4A1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F6EDC3-4748-4F5B-A0D6-FB5023B4D016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BB73B-BA4E-4AE7-9292-6F98B6FFB81A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AEBFA-F0E3-4EC2-8989-56AAA112BF63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7DF77-108A-47C3-BACC-83102080B5E8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4.png"/><Relationship Id="rId18" Type="http://schemas.openxmlformats.org/officeDocument/2006/relationships/oleObject" Target="../embeddings/oleObject1.bin"/><Relationship Id="rId17" Type="http://schemas.openxmlformats.org/officeDocument/2006/relationships/image" Target="../media/image3.png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1" Type="http://schemas.openxmlformats.org/officeDocument/2006/relationships/theme" Target="../theme/theme2.xml"/><Relationship Id="rId20" Type="http://schemas.openxmlformats.org/officeDocument/2006/relationships/vmlDrawing" Target="../drawings/vmlDrawing2.vml"/><Relationship Id="rId2" Type="http://schemas.openxmlformats.org/officeDocument/2006/relationships/slideLayout" Target="../slideLayouts/slideLayout17.xml"/><Relationship Id="rId19" Type="http://schemas.openxmlformats.org/officeDocument/2006/relationships/image" Target="../media/image4.png"/><Relationship Id="rId18" Type="http://schemas.openxmlformats.org/officeDocument/2006/relationships/oleObject" Target="../embeddings/oleObject2.bin"/><Relationship Id="rId17" Type="http://schemas.openxmlformats.org/officeDocument/2006/relationships/image" Target="../media/image3.png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과학 하단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963" y="6664325"/>
            <a:ext cx="782637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과학_1 하단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6840538"/>
            <a:ext cx="9144000" cy="7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600" y="228600"/>
            <a:ext cx="8763000" cy="10668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 smtClean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9"/>
          </p:nvPr>
        </p:nvSpPr>
        <p:spPr bwMode="auto">
          <a:xfrm>
            <a:off x="228600" y="1438275"/>
            <a:ext cx="8763000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ko-KR" altLang="en-US" smtClean="0"/>
              <a:t>마스터 텍스트 스타일을 편집합니다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ko-KR" altLang="en-US" smtClean="0"/>
          </a:p>
        </p:txBody>
      </p:sp>
      <p:sp>
        <p:nvSpPr>
          <p:cNvPr id="72711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latinLnBrk="1">
              <a:defRPr kumimoji="1" sz="10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2712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latinLnBrk="1">
              <a:defRPr kumimoji="1" sz="10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271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latinLnBrk="1">
              <a:defRPr sz="1000">
                <a:latin typeface="-윤고딕120"/>
                <a:ea typeface="-윤고딕120"/>
                <a:cs typeface="-윤고딕120"/>
              </a:defRPr>
            </a:lvl1pPr>
          </a:lstStyle>
          <a:p>
            <a:pPr>
              <a:defRPr/>
            </a:pPr>
            <a:fld id="{7ABC0C19-B4F7-43EF-9169-895E5C74D057}" type="slidenum">
              <a:rPr lang="ko-KR" altLang="en-US"/>
            </a:fld>
            <a:endParaRPr lang="en-US" altLang="ko-KR"/>
          </a:p>
        </p:txBody>
      </p:sp>
      <p:sp>
        <p:nvSpPr>
          <p:cNvPr id="1033" name="WordArt 10"/>
          <p:cNvSpPr>
            <a:spLocks noChangeArrowheads="1" noChangeShapeType="1" noTextEdit="1"/>
          </p:cNvSpPr>
          <p:nvPr/>
        </p:nvSpPr>
        <p:spPr bwMode="auto">
          <a:xfrm>
            <a:off x="7956550" y="6381750"/>
            <a:ext cx="1050925" cy="174625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4"/>
              </a:avLst>
            </a:prstTxWarp>
          </a:bodyPr>
          <a:lstStyle/>
          <a:p>
            <a:pPr algn="ctr"/>
            <a:r>
              <a:rPr lang="zh-CN" altLang="en-US" sz="14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/>
                <a:ea typeface="宋体"/>
              </a:rPr>
              <a:t>数字图像处理</a:t>
            </a:r>
            <a:endParaRPr lang="zh-CN" altLang="en-US" sz="1400" kern="10">
              <a:ln w="9525">
                <a:solidFill>
                  <a:srgbClr val="000000"/>
                </a:solidFill>
                <a:round/>
              </a:ln>
              <a:solidFill>
                <a:srgbClr val="000000"/>
              </a:solidFill>
              <a:latin typeface="宋体"/>
              <a:ea typeface="宋体"/>
            </a:endParaRPr>
          </a:p>
        </p:txBody>
      </p:sp>
      <p:graphicFrame>
        <p:nvGraphicFramePr>
          <p:cNvPr id="1034" name="Object 11"/>
          <p:cNvGraphicFramePr>
            <a:graphicFrameLocks noChangeAspect="1"/>
          </p:cNvGraphicFramePr>
          <p:nvPr/>
        </p:nvGraphicFramePr>
        <p:xfrm>
          <a:off x="0" y="0"/>
          <a:ext cx="9144000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" r:id="rId18" imgW="13233400" imgH="1879600" progId="Photoshop.Image.7">
                  <p:embed/>
                </p:oleObj>
              </mc:Choice>
              <mc:Fallback>
                <p:oleObj name="" r:id="rId18" imgW="13233400" imgH="1879600" progId="Photoshop.Image.7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4600">
          <a:solidFill>
            <a:srgbClr val="DDDDDD"/>
          </a:solidFill>
          <a:latin typeface="+mj-lt"/>
          <a:ea typeface="+mj-ea"/>
          <a:cs typeface="-머리굴림M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4600">
          <a:solidFill>
            <a:srgbClr val="DDDDDD"/>
          </a:solidFill>
          <a:latin typeface="-머리굴림M" pitchFamily="18" charset="-127"/>
          <a:ea typeface="-머리굴림M" pitchFamily="18" charset="-127"/>
          <a:cs typeface="-머리굴림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4600">
          <a:solidFill>
            <a:srgbClr val="DDDDDD"/>
          </a:solidFill>
          <a:latin typeface="-머리굴림M" pitchFamily="18" charset="-127"/>
          <a:ea typeface="-머리굴림M" pitchFamily="18" charset="-127"/>
          <a:cs typeface="-머리굴림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4600">
          <a:solidFill>
            <a:srgbClr val="DDDDDD"/>
          </a:solidFill>
          <a:latin typeface="-머리굴림M" pitchFamily="18" charset="-127"/>
          <a:ea typeface="-머리굴림M" pitchFamily="18" charset="-127"/>
          <a:cs typeface="-머리굴림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4600">
          <a:solidFill>
            <a:srgbClr val="DDDDDD"/>
          </a:solidFill>
          <a:latin typeface="-머리굴림M" pitchFamily="18" charset="-127"/>
          <a:ea typeface="-머리굴림M" pitchFamily="18" charset="-127"/>
          <a:cs typeface="-머리굴림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4600">
          <a:solidFill>
            <a:srgbClr val="DDDDDD"/>
          </a:solidFill>
          <a:latin typeface="-머리굴림M" pitchFamily="18" charset="-127"/>
          <a:ea typeface="-머리굴림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4600">
          <a:solidFill>
            <a:srgbClr val="DDDDDD"/>
          </a:solidFill>
          <a:latin typeface="-머리굴림M" pitchFamily="18" charset="-127"/>
          <a:ea typeface="-머리굴림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4600">
          <a:solidFill>
            <a:srgbClr val="DDDDDD"/>
          </a:solidFill>
          <a:latin typeface="-머리굴림M" pitchFamily="18" charset="-127"/>
          <a:ea typeface="-머리굴림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4600">
          <a:solidFill>
            <a:srgbClr val="DDDDDD"/>
          </a:solidFill>
          <a:latin typeface="-머리굴림M" pitchFamily="18" charset="-127"/>
          <a:ea typeface="-머리굴림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-윤고딕12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cs typeface="-윤고딕12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-윤고딕12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ea typeface="+mn-ea"/>
          <a:cs typeface="-윤고딕12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  <a:cs typeface="-윤고딕120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과학 하단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963" y="6664325"/>
            <a:ext cx="782637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과학_1 하단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6840538"/>
            <a:ext cx="9144000" cy="7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600" y="228600"/>
            <a:ext cx="8763000" cy="10668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 smtClean="0"/>
          </a:p>
        </p:txBody>
      </p:sp>
      <p:sp>
        <p:nvSpPr>
          <p:cNvPr id="2053" name="Rectangle 6"/>
          <p:cNvSpPr>
            <a:spLocks noGrp="1" noChangeArrowheads="1"/>
          </p:cNvSpPr>
          <p:nvPr>
            <p:ph type="body" idx="9"/>
          </p:nvPr>
        </p:nvSpPr>
        <p:spPr bwMode="auto">
          <a:xfrm>
            <a:off x="228600" y="1438275"/>
            <a:ext cx="8763000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ko-KR" altLang="en-US" smtClean="0"/>
              <a:t>마스터 텍스트 스타일을 편집합니다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ko-KR" altLang="en-US" smtClean="0"/>
          </a:p>
        </p:txBody>
      </p:sp>
      <p:sp>
        <p:nvSpPr>
          <p:cNvPr id="72711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latinLnBrk="1">
              <a:defRPr kumimoji="1" sz="10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2712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latinLnBrk="1">
              <a:defRPr kumimoji="1" sz="10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271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latinLnBrk="1">
              <a:defRPr sz="1000">
                <a:latin typeface="-윤고딕120"/>
                <a:ea typeface="-윤고딕120"/>
                <a:cs typeface="-윤고딕120"/>
              </a:defRPr>
            </a:lvl1pPr>
          </a:lstStyle>
          <a:p>
            <a:pPr>
              <a:defRPr/>
            </a:pPr>
            <a:fld id="{B87EA35B-E470-465D-80B4-AE5645703A1C}" type="slidenum">
              <a:rPr lang="ko-KR" altLang="en-US"/>
            </a:fld>
            <a:endParaRPr lang="en-US" altLang="ko-KR"/>
          </a:p>
        </p:txBody>
      </p:sp>
      <p:sp>
        <p:nvSpPr>
          <p:cNvPr id="2057" name="WordArt 10"/>
          <p:cNvSpPr>
            <a:spLocks noChangeArrowheads="1" noChangeShapeType="1" noTextEdit="1"/>
          </p:cNvSpPr>
          <p:nvPr/>
        </p:nvSpPr>
        <p:spPr bwMode="auto">
          <a:xfrm>
            <a:off x="7956550" y="6381750"/>
            <a:ext cx="1050925" cy="174625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4"/>
              </a:avLst>
            </a:prstTxWarp>
          </a:bodyPr>
          <a:lstStyle/>
          <a:p>
            <a:pPr algn="ctr"/>
            <a:r>
              <a:rPr lang="zh-CN" altLang="en-US" sz="14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/>
                <a:ea typeface="宋体"/>
              </a:rPr>
              <a:t>数字图像处理</a:t>
            </a:r>
            <a:endParaRPr lang="zh-CN" altLang="en-US" sz="1400" kern="10">
              <a:ln w="9525">
                <a:solidFill>
                  <a:srgbClr val="000000"/>
                </a:solidFill>
                <a:round/>
              </a:ln>
              <a:solidFill>
                <a:srgbClr val="000000"/>
              </a:solidFill>
              <a:latin typeface="宋体"/>
              <a:ea typeface="宋体"/>
            </a:endParaRPr>
          </a:p>
        </p:txBody>
      </p:sp>
      <p:graphicFrame>
        <p:nvGraphicFramePr>
          <p:cNvPr id="2058" name="Object 11"/>
          <p:cNvGraphicFramePr>
            <a:graphicFrameLocks noChangeAspect="1"/>
          </p:cNvGraphicFramePr>
          <p:nvPr/>
        </p:nvGraphicFramePr>
        <p:xfrm>
          <a:off x="0" y="0"/>
          <a:ext cx="9144000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" r:id="rId18" imgW="13233400" imgH="1879600" progId="Photoshop.Image.7">
                  <p:embed/>
                </p:oleObj>
              </mc:Choice>
              <mc:Fallback>
                <p:oleObj name="" r:id="rId18" imgW="13233400" imgH="1879600" progId="Photoshop.Image.7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4600">
          <a:solidFill>
            <a:srgbClr val="DDDDDD"/>
          </a:solidFill>
          <a:latin typeface="+mj-lt"/>
          <a:ea typeface="+mj-ea"/>
          <a:cs typeface="-머리굴림M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4600">
          <a:solidFill>
            <a:srgbClr val="DDDDDD"/>
          </a:solidFill>
          <a:latin typeface="-머리굴림M" pitchFamily="18" charset="-127"/>
          <a:ea typeface="-머리굴림M" pitchFamily="18" charset="-127"/>
          <a:cs typeface="-머리굴림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4600">
          <a:solidFill>
            <a:srgbClr val="DDDDDD"/>
          </a:solidFill>
          <a:latin typeface="-머리굴림M" pitchFamily="18" charset="-127"/>
          <a:ea typeface="-머리굴림M" pitchFamily="18" charset="-127"/>
          <a:cs typeface="-머리굴림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4600">
          <a:solidFill>
            <a:srgbClr val="DDDDDD"/>
          </a:solidFill>
          <a:latin typeface="-머리굴림M" pitchFamily="18" charset="-127"/>
          <a:ea typeface="-머리굴림M" pitchFamily="18" charset="-127"/>
          <a:cs typeface="-머리굴림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4600">
          <a:solidFill>
            <a:srgbClr val="DDDDDD"/>
          </a:solidFill>
          <a:latin typeface="-머리굴림M" pitchFamily="18" charset="-127"/>
          <a:ea typeface="-머리굴림M" pitchFamily="18" charset="-127"/>
          <a:cs typeface="-머리굴림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4600">
          <a:solidFill>
            <a:srgbClr val="DDDDDD"/>
          </a:solidFill>
          <a:latin typeface="-머리굴림M" pitchFamily="18" charset="-127"/>
          <a:ea typeface="-머리굴림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4600">
          <a:solidFill>
            <a:srgbClr val="DDDDDD"/>
          </a:solidFill>
          <a:latin typeface="-머리굴림M" pitchFamily="18" charset="-127"/>
          <a:ea typeface="-머리굴림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4600">
          <a:solidFill>
            <a:srgbClr val="DDDDDD"/>
          </a:solidFill>
          <a:latin typeface="-머리굴림M" pitchFamily="18" charset="-127"/>
          <a:ea typeface="-머리굴림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4600">
          <a:solidFill>
            <a:srgbClr val="DDDDDD"/>
          </a:solidFill>
          <a:latin typeface="-머리굴림M" pitchFamily="18" charset="-127"/>
          <a:ea typeface="-머리굴림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-윤고딕12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cs typeface="-윤고딕12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-윤고딕12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ea typeface="+mn-ea"/>
          <a:cs typeface="-윤고딕12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  <a:cs typeface="-윤고딕120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40.png"/><Relationship Id="rId2" Type="http://schemas.openxmlformats.org/officeDocument/2006/relationships/image" Target="../media/image39.wmf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44.png"/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image" Target="../media/image66.png"/><Relationship Id="rId4" Type="http://schemas.openxmlformats.org/officeDocument/2006/relationships/image" Target="../media/image65.wmf"/><Relationship Id="rId3" Type="http://schemas.openxmlformats.org/officeDocument/2006/relationships/image" Target="../media/image64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4.wmf"/><Relationship Id="rId1" Type="http://schemas.openxmlformats.org/officeDocument/2006/relationships/image" Target="../media/image61.wmf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72.wmf"/><Relationship Id="rId3" Type="http://schemas.openxmlformats.org/officeDocument/2006/relationships/image" Target="../media/image71.wmf"/><Relationship Id="rId2" Type="http://schemas.openxmlformats.org/officeDocument/2006/relationships/image" Target="../media/image64.wmf"/><Relationship Id="rId1" Type="http://schemas.openxmlformats.org/officeDocument/2006/relationships/image" Target="../media/image61.wmf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73.wmf"/><Relationship Id="rId2" Type="http://schemas.openxmlformats.org/officeDocument/2006/relationships/image" Target="../media/image64.wmf"/><Relationship Id="rId1" Type="http://schemas.openxmlformats.org/officeDocument/2006/relationships/image" Target="../media/image61.wmf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75.png"/><Relationship Id="rId3" Type="http://schemas.openxmlformats.org/officeDocument/2006/relationships/image" Target="../media/image74.wmf"/><Relationship Id="rId2" Type="http://schemas.openxmlformats.org/officeDocument/2006/relationships/image" Target="../media/image64.wmf"/><Relationship Id="rId1" Type="http://schemas.openxmlformats.org/officeDocument/2006/relationships/image" Target="../media/image61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64.wmf"/><Relationship Id="rId1" Type="http://schemas.openxmlformats.org/officeDocument/2006/relationships/image" Target="../media/image61.wmf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78.png"/><Relationship Id="rId2" Type="http://schemas.openxmlformats.org/officeDocument/2006/relationships/image" Target="../media/image64.wmf"/><Relationship Id="rId1" Type="http://schemas.openxmlformats.org/officeDocument/2006/relationships/image" Target="../media/image61.wmf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png"/><Relationship Id="rId8" Type="http://schemas.openxmlformats.org/officeDocument/2006/relationships/image" Target="../media/image84.png"/><Relationship Id="rId7" Type="http://schemas.openxmlformats.org/officeDocument/2006/relationships/image" Target="../media/image83.png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64.wmf"/><Relationship Id="rId12" Type="http://schemas.openxmlformats.org/officeDocument/2006/relationships/slideLayout" Target="../slideLayouts/slideLayout22.xml"/><Relationship Id="rId11" Type="http://schemas.openxmlformats.org/officeDocument/2006/relationships/image" Target="../media/image87.png"/><Relationship Id="rId10" Type="http://schemas.openxmlformats.org/officeDocument/2006/relationships/image" Target="../media/image86.png"/><Relationship Id="rId1" Type="http://schemas.openxmlformats.org/officeDocument/2006/relationships/image" Target="../media/image61.wmf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64.wmf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64.wmf"/><Relationship Id="rId1" Type="http://schemas.openxmlformats.org/officeDocument/2006/relationships/image" Target="../media/image61.wmf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93.png"/><Relationship Id="rId3" Type="http://schemas.openxmlformats.org/officeDocument/2006/relationships/image" Target="../media/image92.wmf"/><Relationship Id="rId2" Type="http://schemas.openxmlformats.org/officeDocument/2006/relationships/image" Target="../media/image64.wmf"/><Relationship Id="rId1" Type="http://schemas.openxmlformats.org/officeDocument/2006/relationships/image" Target="../media/image61.wmf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64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96.png"/><Relationship Id="rId1" Type="http://schemas.openxmlformats.org/officeDocument/2006/relationships/image" Target="../media/image64.wmf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64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64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103.png"/><Relationship Id="rId1" Type="http://schemas.openxmlformats.org/officeDocument/2006/relationships/image" Target="../media/image64.wmf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64.wmf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3.png"/><Relationship Id="rId8" Type="http://schemas.openxmlformats.org/officeDocument/2006/relationships/image" Target="../media/image112.png"/><Relationship Id="rId7" Type="http://schemas.openxmlformats.org/officeDocument/2006/relationships/image" Target="../media/image111.png"/><Relationship Id="rId6" Type="http://schemas.openxmlformats.org/officeDocument/2006/relationships/image" Target="../media/image110.wmf"/><Relationship Id="rId5" Type="http://schemas.openxmlformats.org/officeDocument/2006/relationships/image" Target="../media/image109.wmf"/><Relationship Id="rId4" Type="http://schemas.openxmlformats.org/officeDocument/2006/relationships/image" Target="../media/image108.wmf"/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2" Type="http://schemas.openxmlformats.org/officeDocument/2006/relationships/slideLayout" Target="../slideLayouts/slideLayout22.xml"/><Relationship Id="rId11" Type="http://schemas.openxmlformats.org/officeDocument/2006/relationships/image" Target="../media/image115.png"/><Relationship Id="rId10" Type="http://schemas.openxmlformats.org/officeDocument/2006/relationships/image" Target="../media/image114.png"/><Relationship Id="rId1" Type="http://schemas.openxmlformats.org/officeDocument/2006/relationships/image" Target="../media/image64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7" Type="http://schemas.openxmlformats.org/officeDocument/2006/relationships/image" Target="../media/image120.png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106.wmf"/><Relationship Id="rId1" Type="http://schemas.openxmlformats.org/officeDocument/2006/relationships/image" Target="../media/image64.wmf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121.png"/><Relationship Id="rId2" Type="http://schemas.openxmlformats.org/officeDocument/2006/relationships/image" Target="../media/image106.wmf"/><Relationship Id="rId1" Type="http://schemas.openxmlformats.org/officeDocument/2006/relationships/image" Target="../media/image64.wmf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2.xml"/><Relationship Id="rId6" Type="http://schemas.openxmlformats.org/officeDocument/2006/relationships/image" Target="../media/image125.png"/><Relationship Id="rId5" Type="http://schemas.openxmlformats.org/officeDocument/2006/relationships/image" Target="../media/image124.wmf"/><Relationship Id="rId4" Type="http://schemas.openxmlformats.org/officeDocument/2006/relationships/image" Target="../media/image123.wmf"/><Relationship Id="rId3" Type="http://schemas.openxmlformats.org/officeDocument/2006/relationships/image" Target="../media/image122.png"/><Relationship Id="rId2" Type="http://schemas.openxmlformats.org/officeDocument/2006/relationships/image" Target="../media/image106.wmf"/><Relationship Id="rId1" Type="http://schemas.openxmlformats.org/officeDocument/2006/relationships/image" Target="../media/image64.wmf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2.xml"/><Relationship Id="rId6" Type="http://schemas.openxmlformats.org/officeDocument/2006/relationships/image" Target="../media/image129.png"/><Relationship Id="rId5" Type="http://schemas.openxmlformats.org/officeDocument/2006/relationships/image" Target="../media/image128.wmf"/><Relationship Id="rId4" Type="http://schemas.openxmlformats.org/officeDocument/2006/relationships/image" Target="../media/image127.wmf"/><Relationship Id="rId3" Type="http://schemas.openxmlformats.org/officeDocument/2006/relationships/image" Target="../media/image126.wmf"/><Relationship Id="rId2" Type="http://schemas.openxmlformats.org/officeDocument/2006/relationships/image" Target="../media/image106.wmf"/><Relationship Id="rId1" Type="http://schemas.openxmlformats.org/officeDocument/2006/relationships/image" Target="../media/image64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7" Type="http://schemas.openxmlformats.org/officeDocument/2006/relationships/image" Target="../media/image133.png"/><Relationship Id="rId6" Type="http://schemas.openxmlformats.org/officeDocument/2006/relationships/image" Target="../media/image132.wmf"/><Relationship Id="rId5" Type="http://schemas.openxmlformats.org/officeDocument/2006/relationships/image" Target="../media/image131.wmf"/><Relationship Id="rId4" Type="http://schemas.openxmlformats.org/officeDocument/2006/relationships/image" Target="../media/image130.png"/><Relationship Id="rId3" Type="http://schemas.openxmlformats.org/officeDocument/2006/relationships/image" Target="../media/image127.wmf"/><Relationship Id="rId2" Type="http://schemas.openxmlformats.org/officeDocument/2006/relationships/image" Target="../media/image106.wmf"/><Relationship Id="rId1" Type="http://schemas.openxmlformats.org/officeDocument/2006/relationships/image" Target="../media/image64.wmf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2.xml"/><Relationship Id="rId6" Type="http://schemas.openxmlformats.org/officeDocument/2006/relationships/image" Target="../media/image136.png"/><Relationship Id="rId5" Type="http://schemas.openxmlformats.org/officeDocument/2006/relationships/image" Target="../media/image135.wmf"/><Relationship Id="rId4" Type="http://schemas.openxmlformats.org/officeDocument/2006/relationships/image" Target="../media/image134.wmf"/><Relationship Id="rId3" Type="http://schemas.openxmlformats.org/officeDocument/2006/relationships/image" Target="../media/image127.wmf"/><Relationship Id="rId2" Type="http://schemas.openxmlformats.org/officeDocument/2006/relationships/image" Target="../media/image106.wmf"/><Relationship Id="rId1" Type="http://schemas.openxmlformats.org/officeDocument/2006/relationships/image" Target="../media/image64.wmf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" y="620713"/>
            <a:ext cx="9090025" cy="223202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5400" b="1" smtClean="0">
                <a:latin typeface="宋体" panose="02010600030101010101" pitchFamily="2" charset="-122"/>
                <a:ea typeface="宋体" panose="02010600030101010101" pitchFamily="2" charset="-122"/>
                <a:cs typeface="-머리굴림B"/>
              </a:rPr>
              <a:t>数字图像处理</a:t>
            </a:r>
            <a:br>
              <a:rPr lang="en-US" altLang="zh-CN" sz="5400" b="1" smtClean="0">
                <a:latin typeface="宋体" panose="02010600030101010101" pitchFamily="2" charset="-122"/>
                <a:ea typeface="宋体" panose="02010600030101010101" pitchFamily="2" charset="-122"/>
                <a:cs typeface="-머리굴림B"/>
              </a:rPr>
            </a:br>
            <a:r>
              <a:rPr lang="zh-CN" altLang="en-US" sz="4000" b="1" smtClean="0">
                <a:latin typeface="宋体" panose="02010600030101010101" pitchFamily="2" charset="-122"/>
                <a:ea typeface="宋体" panose="02010600030101010101" pitchFamily="2" charset="-122"/>
                <a:cs typeface="-머리굴림B"/>
              </a:rPr>
              <a:t>第四章</a:t>
            </a:r>
            <a:r>
              <a:rPr lang="en-US" altLang="zh-CN" sz="4000" smtClean="0">
                <a:latin typeface="-머리굴림B"/>
                <a:ea typeface="宋体" panose="02010600030101010101" pitchFamily="2" charset="-122"/>
                <a:cs typeface="-머리굴림B"/>
              </a:rPr>
              <a:t> </a:t>
            </a:r>
            <a:r>
              <a:rPr lang="zh-CN" altLang="en-US" sz="4000" smtClean="0">
                <a:latin typeface="-머리굴림B"/>
                <a:ea typeface="宋体" panose="02010600030101010101" pitchFamily="2" charset="-122"/>
                <a:cs typeface="-머리굴림B"/>
              </a:rPr>
              <a:t>频率域滤波</a:t>
            </a:r>
            <a:endParaRPr lang="en-US" altLang="zh-CN" sz="4000" smtClean="0">
              <a:latin typeface="-머리굴림B"/>
              <a:ea typeface="宋体" panose="02010600030101010101" pitchFamily="2" charset="-122"/>
              <a:cs typeface="-머리굴림B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6238" y="5589588"/>
            <a:ext cx="5976937" cy="1268412"/>
          </a:xfrm>
        </p:spPr>
        <p:txBody>
          <a:bodyPr/>
          <a:lstStyle/>
          <a:p>
            <a:pPr algn="l" eaLnBrk="1" hangingPunct="1"/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讲课教师：肖正</a:t>
            </a:r>
            <a:endParaRPr lang="zh-CN" altLang="en-US" sz="2400" dirty="0" smtClean="0">
              <a:latin typeface="黑体" pitchFamily="49" charset="-122"/>
              <a:ea typeface="黑体" pitchFamily="49" charset="-122"/>
            </a:endParaRPr>
          </a:p>
          <a:p>
            <a:pPr algn="l" eaLnBrk="1" hangingPunct="1"/>
            <a:endParaRPr lang="zh-CN" altLang="en-US" sz="2400" dirty="0" smtClean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1214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4.3 </a:t>
            </a: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取样和取样函数的傅立叶变换</a:t>
            </a:r>
            <a:endParaRPr lang="zh-CN" altLang="en-US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39" name="矩形 10"/>
          <p:cNvSpPr>
            <a:spLocks noChangeArrowheads="1"/>
          </p:cNvSpPr>
          <p:nvPr/>
        </p:nvSpPr>
        <p:spPr bwMode="auto">
          <a:xfrm>
            <a:off x="323850" y="1484313"/>
            <a:ext cx="38782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/>
              <a:t>二、取样函数的傅立叶变换</a:t>
            </a:r>
            <a:endParaRPr lang="zh-CN" altLang="en-US"/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989138"/>
            <a:ext cx="2232025" cy="168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3860800"/>
            <a:ext cx="3590925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1716088"/>
            <a:ext cx="4102100" cy="44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3" name="矩形 11"/>
          <p:cNvSpPr>
            <a:spLocks noChangeArrowheads="1"/>
          </p:cNvSpPr>
          <p:nvPr/>
        </p:nvSpPr>
        <p:spPr bwMode="auto">
          <a:xfrm>
            <a:off x="7667625" y="2841625"/>
            <a:ext cx="1296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FF0000"/>
                </a:solidFill>
              </a:rPr>
              <a:t>过取样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4344" name="矩形 12"/>
          <p:cNvSpPr>
            <a:spLocks noChangeArrowheads="1"/>
          </p:cNvSpPr>
          <p:nvPr/>
        </p:nvSpPr>
        <p:spPr bwMode="auto">
          <a:xfrm>
            <a:off x="7632700" y="3952875"/>
            <a:ext cx="1439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FF0000"/>
                </a:solidFill>
              </a:rPr>
              <a:t>临界取样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4345" name="矩形 13"/>
          <p:cNvSpPr>
            <a:spLocks noChangeArrowheads="1"/>
          </p:cNvSpPr>
          <p:nvPr/>
        </p:nvSpPr>
        <p:spPr bwMode="auto">
          <a:xfrm>
            <a:off x="7740650" y="4992688"/>
            <a:ext cx="12239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FF0000"/>
                </a:solidFill>
              </a:rPr>
              <a:t>欠取样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1214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4.3 </a:t>
            </a: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取样和取样函数的傅立叶变换</a:t>
            </a:r>
            <a:endParaRPr lang="zh-CN" altLang="en-US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63" name="矩形 10"/>
          <p:cNvSpPr>
            <a:spLocks noChangeArrowheads="1"/>
          </p:cNvSpPr>
          <p:nvPr/>
        </p:nvSpPr>
        <p:spPr bwMode="auto">
          <a:xfrm>
            <a:off x="323850" y="1484313"/>
            <a:ext cx="20304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/>
              <a:t>三、取样定理</a:t>
            </a:r>
            <a:endParaRPr lang="zh-CN" altLang="en-US"/>
          </a:p>
        </p:txBody>
      </p:sp>
      <p:sp>
        <p:nvSpPr>
          <p:cNvPr id="15364" name="Rectangle 4"/>
          <p:cNvSpPr>
            <a:spLocks noGrp="1" noRot="1" noChangeArrowheads="1"/>
          </p:cNvSpPr>
          <p:nvPr/>
        </p:nvSpPr>
        <p:spPr bwMode="auto">
          <a:xfrm>
            <a:off x="457200" y="1601788"/>
            <a:ext cx="8229600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Cambria" pitchFamily="18" charset="0"/>
              <a:buChar char="+"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35188"/>
            <a:ext cx="3362325" cy="332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0" y="3921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-윤고딕120"/>
              <a:ea typeface="-윤고딕120"/>
              <a:cs typeface="-윤고딕120"/>
            </a:endParaRPr>
          </a:p>
        </p:txBody>
      </p:sp>
      <p:pic>
        <p:nvPicPr>
          <p:cNvPr id="18" name="Object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945188"/>
            <a:ext cx="1371600" cy="609600"/>
          </a:xfrm>
          <a:noFill/>
        </p:spPr>
      </p:pic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1600200" y="5445125"/>
            <a:ext cx="2012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/>
            <a:r>
              <a:rPr lang="zh-CN" altLang="en-US" sz="1600">
                <a:latin typeface="-윤고딕120"/>
                <a:ea typeface="华文行楷" panose="02010800040101010101" pitchFamily="2" charset="-122"/>
              </a:rPr>
              <a:t>临界取样得到的变换</a:t>
            </a:r>
            <a:endParaRPr lang="zh-CN" altLang="en-US" sz="1600">
              <a:latin typeface="-윤고딕120"/>
              <a:ea typeface="华文行楷" panose="02010800040101010101" pitchFamily="2" charset="-122"/>
            </a:endParaRPr>
          </a:p>
        </p:txBody>
      </p:sp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4188"/>
            <a:ext cx="3581400" cy="408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7467600" y="3621088"/>
            <a:ext cx="1098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/>
            <a:r>
              <a:rPr lang="zh-CN" altLang="en-US">
                <a:latin typeface="-윤고딕120"/>
                <a:ea typeface="华文行楷" panose="02010800040101010101" pitchFamily="2" charset="-122"/>
              </a:rPr>
              <a:t>理想低通</a:t>
            </a:r>
            <a:endParaRPr lang="zh-CN" altLang="en-US">
              <a:latin typeface="-윤고딕120"/>
              <a:ea typeface="华文行楷" panose="02010800040101010101" pitchFamily="2" charset="-122"/>
            </a:endParaRPr>
          </a:p>
          <a:p>
            <a:pPr eaLnBrk="1" hangingPunct="1"/>
            <a:r>
              <a:rPr lang="zh-CN" altLang="en-US">
                <a:latin typeface="-윤고딕120"/>
                <a:ea typeface="华文行楷" panose="02010800040101010101" pitchFamily="2" charset="-122"/>
              </a:rPr>
              <a:t>滤波器</a:t>
            </a:r>
            <a:endParaRPr lang="zh-CN" altLang="en-US">
              <a:latin typeface="-윤고딕120"/>
              <a:ea typeface="华文行楷" panose="02010800040101010101" pitchFamily="2" charset="-122"/>
            </a:endParaRPr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>
            <a:off x="6858000" y="3430588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441325" y="6075363"/>
            <a:ext cx="1327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/>
            <a:r>
              <a:rPr lang="zh-CN" altLang="en-US">
                <a:latin typeface="-윤고딕120"/>
                <a:ea typeface="华文行楷" panose="02010800040101010101" pitchFamily="2" charset="-122"/>
              </a:rPr>
              <a:t>取样定理</a:t>
            </a:r>
            <a:r>
              <a:rPr lang="zh-CN" altLang="en-US">
                <a:latin typeface="-윤고딕120"/>
                <a:ea typeface="-윤고딕120"/>
                <a:cs typeface="-윤고딕120"/>
              </a:rPr>
              <a:t>：</a:t>
            </a:r>
            <a:endParaRPr lang="zh-CN" altLang="en-US">
              <a:latin typeface="-윤고딕120"/>
              <a:ea typeface="-윤고딕120"/>
              <a:cs typeface="-윤고딕120"/>
            </a:endParaRP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5943600" y="6211888"/>
            <a:ext cx="1555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/>
            <a:r>
              <a:rPr lang="zh-CN" altLang="en-US">
                <a:latin typeface="-윤고딕120"/>
                <a:ea typeface="华文行楷" panose="02010800040101010101" pitchFamily="2" charset="-122"/>
              </a:rPr>
              <a:t>重建信号过程</a:t>
            </a:r>
            <a:endParaRPr lang="zh-CN" altLang="en-US">
              <a:latin typeface="-윤고딕120"/>
              <a:ea typeface="华文行楷" panose="02010800040101010101" pitchFamily="2" charset="-122"/>
            </a:endParaRPr>
          </a:p>
        </p:txBody>
      </p:sp>
      <p:sp>
        <p:nvSpPr>
          <p:cNvPr id="15374" name="Line 14"/>
          <p:cNvSpPr>
            <a:spLocks noChangeShapeType="1"/>
          </p:cNvSpPr>
          <p:nvPr/>
        </p:nvSpPr>
        <p:spPr bwMode="auto">
          <a:xfrm flipH="1">
            <a:off x="4495800" y="1830388"/>
            <a:ext cx="0" cy="495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53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5945188"/>
            <a:ext cx="1371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1214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4.3 </a:t>
            </a: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取样和取样函数的傅立叶变换</a:t>
            </a:r>
            <a:endParaRPr lang="zh-CN" altLang="en-US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87" name="矩形 10"/>
          <p:cNvSpPr>
            <a:spLocks noChangeArrowheads="1"/>
          </p:cNvSpPr>
          <p:nvPr/>
        </p:nvSpPr>
        <p:spPr bwMode="auto">
          <a:xfrm>
            <a:off x="323850" y="1484313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/>
              <a:t>四、混淆</a:t>
            </a:r>
            <a:endParaRPr lang="zh-CN" altLang="en-US"/>
          </a:p>
        </p:txBody>
      </p:sp>
      <p:sp>
        <p:nvSpPr>
          <p:cNvPr id="16388" name="Rectangle 4"/>
          <p:cNvSpPr>
            <a:spLocks noGrp="1" noRot="1" noChangeArrowheads="1"/>
          </p:cNvSpPr>
          <p:nvPr/>
        </p:nvSpPr>
        <p:spPr bwMode="auto">
          <a:xfrm>
            <a:off x="457200" y="1601788"/>
            <a:ext cx="8229600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Cambria" pitchFamily="18" charset="0"/>
              <a:buChar char="+"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0" y="3921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-윤고딕120"/>
              <a:ea typeface="-윤고딕120"/>
              <a:cs typeface="-윤고딕120"/>
            </a:endParaRPr>
          </a:p>
        </p:txBody>
      </p:sp>
      <p:pic>
        <p:nvPicPr>
          <p:cNvPr id="16390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484438"/>
            <a:ext cx="50292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5051425" y="1570038"/>
            <a:ext cx="2133600" cy="1219200"/>
          </a:xfrm>
          <a:prstGeom prst="cloudCallout">
            <a:avLst>
              <a:gd name="adj1" fmla="val -60940"/>
              <a:gd name="adj2" fmla="val 5260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600">
                <a:latin typeface="华文行楷" panose="02010800040101010101" pitchFamily="2" charset="-122"/>
                <a:ea typeface="华文行楷" panose="02010800040101010101" pitchFamily="2" charset="-122"/>
              </a:rPr>
              <a:t>抽样频率小于信号最高频率的</a:t>
            </a:r>
            <a:r>
              <a:rPr lang="en-US" altLang="zh-CN" sz="1600">
                <a:latin typeface="华文行楷" panose="02010800040101010101" pitchFamily="2" charset="-122"/>
                <a:ea typeface="华文行楷" panose="02010800040101010101" pitchFamily="2" charset="-122"/>
              </a:rPr>
              <a:t>2</a:t>
            </a:r>
            <a:r>
              <a:rPr lang="zh-CN" altLang="en-US" sz="1600">
                <a:latin typeface="华文行楷" panose="02010800040101010101" pitchFamily="2" charset="-122"/>
                <a:ea typeface="华文行楷" panose="02010800040101010101" pitchFamily="2" charset="-122"/>
              </a:rPr>
              <a:t>倍，导致混淆</a:t>
            </a:r>
            <a:endParaRPr lang="zh-CN" altLang="en-US" sz="160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63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25" y="3644900"/>
            <a:ext cx="3333750" cy="204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93" name="矩形 27"/>
          <p:cNvSpPr>
            <a:spLocks noChangeArrowheads="1"/>
          </p:cNvSpPr>
          <p:nvPr/>
        </p:nvSpPr>
        <p:spPr bwMode="auto">
          <a:xfrm>
            <a:off x="5580063" y="2997200"/>
            <a:ext cx="29527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FF0000"/>
                </a:solidFill>
              </a:rPr>
              <a:t>取样的函数中，混淆总是存在的。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1214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4.3 </a:t>
            </a: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取样和取样函数的傅立叶变换</a:t>
            </a:r>
            <a:endParaRPr lang="zh-CN" altLang="en-US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1" name="矩形 10"/>
          <p:cNvSpPr>
            <a:spLocks noChangeArrowheads="1"/>
          </p:cNvSpPr>
          <p:nvPr/>
        </p:nvSpPr>
        <p:spPr bwMode="auto">
          <a:xfrm>
            <a:off x="323850" y="1484313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/>
              <a:t>五、重建</a:t>
            </a:r>
            <a:endParaRPr lang="zh-CN" altLang="en-US"/>
          </a:p>
        </p:txBody>
      </p:sp>
      <p:sp>
        <p:nvSpPr>
          <p:cNvPr id="17412" name="Rectangle 4"/>
          <p:cNvSpPr>
            <a:spLocks noGrp="1" noRot="1" noChangeArrowheads="1"/>
          </p:cNvSpPr>
          <p:nvPr/>
        </p:nvSpPr>
        <p:spPr bwMode="auto">
          <a:xfrm>
            <a:off x="457200" y="1601788"/>
            <a:ext cx="8229600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Cambria" pitchFamily="18" charset="0"/>
              <a:buChar char="+"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0" y="3921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-윤고딕120"/>
              <a:ea typeface="-윤고딕120"/>
              <a:cs typeface="-윤고딕120"/>
            </a:endParaRPr>
          </a:p>
        </p:txBody>
      </p:sp>
      <p:pic>
        <p:nvPicPr>
          <p:cNvPr id="174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838" y="3511550"/>
            <a:ext cx="182880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38" y="1484313"/>
            <a:ext cx="398145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652963"/>
            <a:ext cx="45910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4.4 </a:t>
            </a: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单变量的离散傅立叶变换（</a:t>
            </a: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DFT</a:t>
            </a: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5" name="矩形 10"/>
          <p:cNvSpPr>
            <a:spLocks noChangeArrowheads="1"/>
          </p:cNvSpPr>
          <p:nvPr/>
        </p:nvSpPr>
        <p:spPr bwMode="auto">
          <a:xfrm>
            <a:off x="323850" y="1484313"/>
            <a:ext cx="5386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/>
              <a:t>一、由取样后的函数连续变换得到</a:t>
            </a:r>
            <a:r>
              <a:rPr lang="en-US" altLang="zh-CN"/>
              <a:t>DFT</a:t>
            </a:r>
            <a:endParaRPr lang="zh-CN" altLang="en-US"/>
          </a:p>
        </p:txBody>
      </p:sp>
      <p:sp>
        <p:nvSpPr>
          <p:cNvPr id="18436" name="Rectangle 4"/>
          <p:cNvSpPr>
            <a:spLocks noGrp="1" noRot="1" noChangeArrowheads="1"/>
          </p:cNvSpPr>
          <p:nvPr/>
        </p:nvSpPr>
        <p:spPr bwMode="auto">
          <a:xfrm>
            <a:off x="457200" y="1601788"/>
            <a:ext cx="8229600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Cambria" pitchFamily="18" charset="0"/>
              <a:buChar char="+"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</p:txBody>
      </p:sp>
      <p:sp>
        <p:nvSpPr>
          <p:cNvPr id="18437" name="Rectangle 7"/>
          <p:cNvSpPr>
            <a:spLocks noChangeArrowheads="1"/>
          </p:cNvSpPr>
          <p:nvPr/>
        </p:nvSpPr>
        <p:spPr bwMode="auto">
          <a:xfrm>
            <a:off x="0" y="3921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-윤고딕120"/>
              <a:ea typeface="-윤고딕120"/>
              <a:cs typeface="-윤고딕120"/>
            </a:endParaRPr>
          </a:p>
        </p:txBody>
      </p:sp>
      <p:pic>
        <p:nvPicPr>
          <p:cNvPr id="184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933575"/>
            <a:ext cx="663892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8" y="4581525"/>
            <a:ext cx="4648200" cy="1600200"/>
          </a:xfrm>
          <a:noFill/>
        </p:spPr>
      </p:pic>
      <p:sp>
        <p:nvSpPr>
          <p:cNvPr id="18440" name="AutoShape 11"/>
          <p:cNvSpPr>
            <a:spLocks noChangeArrowheads="1"/>
          </p:cNvSpPr>
          <p:nvPr/>
        </p:nvSpPr>
        <p:spPr bwMode="auto">
          <a:xfrm>
            <a:off x="5938838" y="4505325"/>
            <a:ext cx="2133600" cy="990600"/>
          </a:xfrm>
          <a:prstGeom prst="cloudCallout">
            <a:avLst>
              <a:gd name="adj1" fmla="val -50597"/>
              <a:gd name="adj2" fmla="val 350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600">
                <a:latin typeface="-윤고딕120"/>
                <a:ea typeface="-윤고딕120"/>
                <a:cs typeface="-윤고딕120"/>
              </a:rPr>
              <a:t>正、反变换均为周期函数，且周期为</a:t>
            </a:r>
            <a:r>
              <a:rPr lang="en-US" altLang="zh-CN" sz="1600">
                <a:latin typeface="-윤고딕120"/>
                <a:ea typeface="-윤고딕120"/>
                <a:cs typeface="-윤고딕120"/>
              </a:rPr>
              <a:t>M</a:t>
            </a:r>
            <a:endParaRPr lang="en-US" altLang="zh-CN" sz="1600">
              <a:latin typeface="-윤고딕120"/>
              <a:ea typeface="-윤고딕120"/>
              <a:cs typeface="-윤고딕120"/>
            </a:endParaRPr>
          </a:p>
        </p:txBody>
      </p:sp>
      <p:pic>
        <p:nvPicPr>
          <p:cNvPr id="1844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4959350"/>
            <a:ext cx="4648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4.4 </a:t>
            </a: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单变量的离散傅立叶变换（</a:t>
            </a: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DFT</a:t>
            </a: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59" name="矩形 10"/>
          <p:cNvSpPr>
            <a:spLocks noChangeArrowheads="1"/>
          </p:cNvSpPr>
          <p:nvPr/>
        </p:nvSpPr>
        <p:spPr bwMode="auto">
          <a:xfrm>
            <a:off x="323850" y="1484313"/>
            <a:ext cx="4184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/>
              <a:t>二、取样和频率间隔间的关系</a:t>
            </a:r>
            <a:endParaRPr lang="zh-CN" altLang="en-US"/>
          </a:p>
        </p:txBody>
      </p:sp>
      <p:sp>
        <p:nvSpPr>
          <p:cNvPr id="19460" name="Rectangle 4"/>
          <p:cNvSpPr>
            <a:spLocks noGrp="1" noRot="1" noChangeArrowheads="1"/>
          </p:cNvSpPr>
          <p:nvPr/>
        </p:nvSpPr>
        <p:spPr bwMode="auto">
          <a:xfrm>
            <a:off x="457200" y="1601788"/>
            <a:ext cx="8229600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Cambria" pitchFamily="18" charset="0"/>
              <a:buChar char="+"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938" y="2363788"/>
            <a:ext cx="1447800" cy="304800"/>
          </a:xfrm>
          <a:noFill/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38" y="3125788"/>
            <a:ext cx="1752600" cy="542925"/>
          </a:xfrm>
          <a:noFill/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938" y="3963988"/>
            <a:ext cx="1752600" cy="542925"/>
          </a:xfrm>
          <a:noFill/>
        </p:spPr>
      </p:pic>
      <p:sp>
        <p:nvSpPr>
          <p:cNvPr id="19464" name="Text Box 18"/>
          <p:cNvSpPr txBox="1">
            <a:spLocks noChangeArrowheads="1"/>
          </p:cNvSpPr>
          <p:nvPr/>
        </p:nvSpPr>
        <p:spPr bwMode="auto">
          <a:xfrm>
            <a:off x="3284538" y="2352675"/>
            <a:ext cx="1403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/>
            <a:r>
              <a:rPr lang="zh-CN" altLang="en-US" sz="2000">
                <a:latin typeface="-윤고딕120"/>
                <a:ea typeface="华文行楷" panose="02010800040101010101" pitchFamily="2" charset="-122"/>
              </a:rPr>
              <a:t>持续时间</a:t>
            </a:r>
            <a:r>
              <a:rPr lang="zh-CN" altLang="en-US" sz="1600">
                <a:latin typeface="-윤고딕120"/>
                <a:ea typeface="-윤고딕120"/>
                <a:cs typeface="-윤고딕120"/>
              </a:rPr>
              <a:t>：</a:t>
            </a:r>
            <a:endParaRPr lang="zh-CN" altLang="en-US" sz="1600">
              <a:latin typeface="-윤고딕120"/>
              <a:ea typeface="-윤고딕120"/>
              <a:cs typeface="-윤고딕120"/>
            </a:endParaRPr>
          </a:p>
        </p:txBody>
      </p:sp>
      <p:sp>
        <p:nvSpPr>
          <p:cNvPr id="19465" name="Text Box 19"/>
          <p:cNvSpPr txBox="1">
            <a:spLocks noChangeArrowheads="1"/>
          </p:cNvSpPr>
          <p:nvPr/>
        </p:nvSpPr>
        <p:spPr bwMode="auto">
          <a:xfrm>
            <a:off x="2811463" y="3240088"/>
            <a:ext cx="1911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/>
            <a:r>
              <a:rPr lang="zh-CN" altLang="en-US" sz="2000">
                <a:latin typeface="-윤고딕120"/>
                <a:ea typeface="华文行楷" panose="02010800040101010101" pitchFamily="2" charset="-122"/>
              </a:rPr>
              <a:t>离散频域间隔</a:t>
            </a:r>
            <a:r>
              <a:rPr lang="zh-CN" altLang="en-US" sz="1600">
                <a:latin typeface="-윤고딕120"/>
                <a:ea typeface="-윤고딕120"/>
                <a:cs typeface="-윤고딕120"/>
              </a:rPr>
              <a:t>：</a:t>
            </a:r>
            <a:endParaRPr lang="zh-CN" altLang="en-US" sz="1600">
              <a:latin typeface="-윤고딕120"/>
              <a:ea typeface="-윤고딕120"/>
              <a:cs typeface="-윤고딕120"/>
            </a:endParaRPr>
          </a:p>
        </p:txBody>
      </p:sp>
      <p:sp>
        <p:nvSpPr>
          <p:cNvPr id="19466" name="Text Box 20"/>
          <p:cNvSpPr txBox="1">
            <a:spLocks noChangeArrowheads="1"/>
          </p:cNvSpPr>
          <p:nvPr/>
        </p:nvSpPr>
        <p:spPr bwMode="auto">
          <a:xfrm>
            <a:off x="2827338" y="4105275"/>
            <a:ext cx="196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/>
            <a:r>
              <a:rPr lang="zh-CN" altLang="en-US" sz="2000">
                <a:latin typeface="-윤고딕120"/>
                <a:ea typeface="华文行楷" panose="02010800040101010101" pitchFamily="2" charset="-122"/>
              </a:rPr>
              <a:t>整个频域范围：</a:t>
            </a:r>
            <a:endParaRPr lang="zh-CN" altLang="en-US" sz="2000">
              <a:latin typeface="-윤고딕120"/>
              <a:ea typeface="华文行楷" panose="02010800040101010101" pitchFamily="2" charset="-122"/>
            </a:endParaRPr>
          </a:p>
        </p:txBody>
      </p:sp>
      <p:pic>
        <p:nvPicPr>
          <p:cNvPr id="1946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3" y="2359025"/>
            <a:ext cx="190500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4.5 </a:t>
            </a: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两个变量的函数扩展</a:t>
            </a:r>
            <a:endParaRPr lang="zh-CN" altLang="en-US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" name="矩形 10"/>
          <p:cNvSpPr>
            <a:spLocks noChangeArrowheads="1"/>
          </p:cNvSpPr>
          <p:nvPr/>
        </p:nvSpPr>
        <p:spPr bwMode="auto">
          <a:xfrm>
            <a:off x="323850" y="1484313"/>
            <a:ext cx="38782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/>
              <a:t>二、二维冲激及其取样特性</a:t>
            </a:r>
            <a:endParaRPr lang="zh-CN" altLang="en-US"/>
          </a:p>
        </p:txBody>
      </p:sp>
      <p:sp>
        <p:nvSpPr>
          <p:cNvPr id="20484" name="Rectangle 4"/>
          <p:cNvSpPr>
            <a:spLocks noGrp="1" noRot="1" noChangeArrowheads="1"/>
          </p:cNvSpPr>
          <p:nvPr/>
        </p:nvSpPr>
        <p:spPr bwMode="auto">
          <a:xfrm>
            <a:off x="457200" y="1601788"/>
            <a:ext cx="8229600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Cambria" pitchFamily="18" charset="0"/>
              <a:buChar char="+"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</p:txBody>
      </p:sp>
      <p:pic>
        <p:nvPicPr>
          <p:cNvPr id="2048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133600"/>
            <a:ext cx="5562600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4.5 </a:t>
            </a: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两个变量的函数扩展</a:t>
            </a:r>
            <a:endParaRPr lang="zh-CN" altLang="en-US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07" name="矩形 10"/>
          <p:cNvSpPr>
            <a:spLocks noChangeArrowheads="1"/>
          </p:cNvSpPr>
          <p:nvPr/>
        </p:nvSpPr>
        <p:spPr bwMode="auto">
          <a:xfrm>
            <a:off x="323850" y="1484313"/>
            <a:ext cx="38782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/>
              <a:t>二、二维连续傅立叶变换对</a:t>
            </a:r>
            <a:endParaRPr lang="zh-CN" altLang="en-US"/>
          </a:p>
        </p:txBody>
      </p:sp>
      <p:sp>
        <p:nvSpPr>
          <p:cNvPr id="21508" name="Rectangle 4"/>
          <p:cNvSpPr>
            <a:spLocks noGrp="1" noRot="1" noChangeArrowheads="1"/>
          </p:cNvSpPr>
          <p:nvPr/>
        </p:nvSpPr>
        <p:spPr bwMode="auto">
          <a:xfrm>
            <a:off x="457200" y="1601788"/>
            <a:ext cx="8229600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Cambria" pitchFamily="18" charset="0"/>
              <a:buChar char="+"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946275"/>
            <a:ext cx="617220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13" y="4156075"/>
            <a:ext cx="6019800" cy="265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1" name="Text Box 8"/>
          <p:cNvSpPr txBox="1">
            <a:spLocks noChangeArrowheads="1"/>
          </p:cNvSpPr>
          <p:nvPr/>
        </p:nvSpPr>
        <p:spPr bwMode="auto">
          <a:xfrm>
            <a:off x="795338" y="3848100"/>
            <a:ext cx="25876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/>
            <a:r>
              <a:rPr lang="zh-CN" altLang="en-US" sz="1600">
                <a:latin typeface="-윤고딕120"/>
                <a:ea typeface="华文行楷" panose="02010800040101010101" pitchFamily="2" charset="-122"/>
              </a:rPr>
              <a:t>一个简单函数的二维</a:t>
            </a:r>
            <a:r>
              <a:rPr lang="en-US" altLang="zh-CN" sz="1600">
                <a:latin typeface="-윤고딕120"/>
                <a:ea typeface="-윤고딕120"/>
                <a:cs typeface="-윤고딕120"/>
              </a:rPr>
              <a:t>FFT</a:t>
            </a:r>
            <a:r>
              <a:rPr lang="zh-CN" altLang="en-US" sz="1600">
                <a:latin typeface="-윤고딕120"/>
                <a:ea typeface="-윤고딕120"/>
                <a:cs typeface="-윤고딕120"/>
              </a:rPr>
              <a:t>：</a:t>
            </a:r>
            <a:endParaRPr lang="zh-CN" altLang="en-US" sz="1600">
              <a:latin typeface="-윤고딕120"/>
              <a:ea typeface="-윤고딕120"/>
              <a:cs typeface="-윤고딕120"/>
            </a:endParaRPr>
          </a:p>
        </p:txBody>
      </p:sp>
      <p:pic>
        <p:nvPicPr>
          <p:cNvPr id="21512" name="Picture 7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4" t="43578" r="5659"/>
          <a:stretch>
            <a:fillRect/>
          </a:stretch>
        </p:blipFill>
        <p:spPr bwMode="auto">
          <a:xfrm>
            <a:off x="6948488" y="3848100"/>
            <a:ext cx="2016125" cy="224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4.5 </a:t>
            </a: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两个变量的函数扩展</a:t>
            </a:r>
            <a:endParaRPr lang="zh-CN" altLang="en-US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531" name="矩形 10"/>
          <p:cNvSpPr>
            <a:spLocks noChangeArrowheads="1"/>
          </p:cNvSpPr>
          <p:nvPr/>
        </p:nvSpPr>
        <p:spPr bwMode="auto">
          <a:xfrm>
            <a:off x="323850" y="1484313"/>
            <a:ext cx="4184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/>
              <a:t>三、二维取样和二维取样定理</a:t>
            </a:r>
            <a:endParaRPr lang="zh-CN" altLang="en-US"/>
          </a:p>
        </p:txBody>
      </p:sp>
      <p:sp>
        <p:nvSpPr>
          <p:cNvPr id="22532" name="Rectangle 4"/>
          <p:cNvSpPr>
            <a:spLocks noGrp="1" noRot="1" noChangeArrowheads="1"/>
          </p:cNvSpPr>
          <p:nvPr/>
        </p:nvSpPr>
        <p:spPr bwMode="auto">
          <a:xfrm>
            <a:off x="457200" y="1601788"/>
            <a:ext cx="8229600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Cambria" pitchFamily="18" charset="0"/>
              <a:buChar char="+"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</p:txBody>
      </p:sp>
      <p:pic>
        <p:nvPicPr>
          <p:cNvPr id="22533" name="Object 9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613" y="2178050"/>
            <a:ext cx="3005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Object 13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63" y="5194300"/>
            <a:ext cx="71755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2081213"/>
            <a:ext cx="3505200" cy="230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6" name="Text Box 12"/>
          <p:cNvSpPr txBox="1">
            <a:spLocks noChangeArrowheads="1"/>
          </p:cNvSpPr>
          <p:nvPr/>
        </p:nvSpPr>
        <p:spPr bwMode="auto">
          <a:xfrm>
            <a:off x="2447925" y="4400550"/>
            <a:ext cx="1200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/>
            <a:r>
              <a:rPr lang="zh-CN" altLang="en-US" sz="1600">
                <a:latin typeface="-윤고딕120"/>
                <a:ea typeface="华文行楷" panose="02010800040101010101" pitchFamily="2" charset="-122"/>
              </a:rPr>
              <a:t>二维冲击串</a:t>
            </a:r>
            <a:endParaRPr lang="zh-CN" altLang="en-US" sz="1600">
              <a:latin typeface="-윤고딕120"/>
              <a:ea typeface="华文行楷" panose="02010800040101010101" pitchFamily="2" charset="-122"/>
            </a:endParaRPr>
          </a:p>
        </p:txBody>
      </p:sp>
      <p:sp>
        <p:nvSpPr>
          <p:cNvPr id="22537" name="Text Box 16"/>
          <p:cNvSpPr txBox="1">
            <a:spLocks noChangeArrowheads="1"/>
          </p:cNvSpPr>
          <p:nvPr/>
        </p:nvSpPr>
        <p:spPr bwMode="auto">
          <a:xfrm>
            <a:off x="831850" y="5106988"/>
            <a:ext cx="1327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/>
            <a:r>
              <a:rPr lang="zh-CN" altLang="en-US">
                <a:latin typeface="-윤고딕120"/>
                <a:ea typeface="华文行楷" panose="02010800040101010101" pitchFamily="2" charset="-122"/>
              </a:rPr>
              <a:t>取样定理</a:t>
            </a:r>
            <a:r>
              <a:rPr lang="zh-CN" altLang="en-US">
                <a:latin typeface="-윤고딕120"/>
                <a:ea typeface="-윤고딕120"/>
                <a:cs typeface="-윤고딕120"/>
              </a:rPr>
              <a:t>：</a:t>
            </a:r>
            <a:endParaRPr lang="zh-CN" altLang="en-US">
              <a:latin typeface="-윤고딕120"/>
              <a:ea typeface="-윤고딕120"/>
              <a:cs typeface="-윤고딕120"/>
            </a:endParaRPr>
          </a:p>
        </p:txBody>
      </p:sp>
      <p:sp>
        <p:nvSpPr>
          <p:cNvPr id="22538" name="Line 17"/>
          <p:cNvSpPr>
            <a:spLocks noChangeShapeType="1"/>
          </p:cNvSpPr>
          <p:nvPr/>
        </p:nvSpPr>
        <p:spPr bwMode="auto">
          <a:xfrm flipV="1">
            <a:off x="3667125" y="2157413"/>
            <a:ext cx="1752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4.5 </a:t>
            </a: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两个变量的函数扩展</a:t>
            </a:r>
            <a:endParaRPr lang="zh-CN" altLang="en-US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5" name="矩形 10"/>
          <p:cNvSpPr>
            <a:spLocks noChangeArrowheads="1"/>
          </p:cNvSpPr>
          <p:nvPr/>
        </p:nvSpPr>
        <p:spPr bwMode="auto">
          <a:xfrm>
            <a:off x="323850" y="1484313"/>
            <a:ext cx="4184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/>
              <a:t>三、二维取样和二维取样定理</a:t>
            </a:r>
            <a:endParaRPr lang="zh-CN" altLang="en-US"/>
          </a:p>
        </p:txBody>
      </p:sp>
      <p:sp>
        <p:nvSpPr>
          <p:cNvPr id="23556" name="Rectangle 4"/>
          <p:cNvSpPr>
            <a:spLocks noGrp="1" noRot="1" noChangeArrowheads="1"/>
          </p:cNvSpPr>
          <p:nvPr/>
        </p:nvSpPr>
        <p:spPr bwMode="auto">
          <a:xfrm>
            <a:off x="457200" y="1601788"/>
            <a:ext cx="8229600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Cambria" pitchFamily="18" charset="0"/>
              <a:buChar char="+"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989138"/>
            <a:ext cx="723900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692275" y="549275"/>
            <a:ext cx="4175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第四章  频率域滤波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763713" y="1719263"/>
            <a:ext cx="63373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4.1 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背景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仿宋" pitchFamily="49" charset="-122"/>
                <a:ea typeface="仿宋" pitchFamily="49" charset="-122"/>
              </a:rPr>
              <a:t>4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.2 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基本概念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4.3 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取样和取样定理的傅里叶变换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4.4 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单变量离散傅里叶变换（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DFT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）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4.5 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两个变量的函数的扩展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4.6 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二维离散傅里叶变换性质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4.7 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频率域滤波基础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4.8 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使用频率域滤波器平滑图像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4.9 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使用频率域滤波器锐化图像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4.10 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选择性滤波器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4.5 </a:t>
            </a: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两个变量的函数扩展</a:t>
            </a:r>
            <a:endParaRPr lang="zh-CN" altLang="en-US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79" name="矩形 10"/>
          <p:cNvSpPr>
            <a:spLocks noChangeArrowheads="1"/>
          </p:cNvSpPr>
          <p:nvPr/>
        </p:nvSpPr>
        <p:spPr bwMode="auto">
          <a:xfrm>
            <a:off x="323850" y="14843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/>
              <a:t>四、图像中的混淆</a:t>
            </a:r>
            <a:endParaRPr lang="zh-CN" altLang="en-US"/>
          </a:p>
        </p:txBody>
      </p:sp>
      <p:sp>
        <p:nvSpPr>
          <p:cNvPr id="24580" name="Rectangle 4"/>
          <p:cNvSpPr>
            <a:spLocks noGrp="1" noRot="1" noChangeArrowheads="1"/>
          </p:cNvSpPr>
          <p:nvPr/>
        </p:nvSpPr>
        <p:spPr bwMode="auto">
          <a:xfrm>
            <a:off x="457200" y="1601788"/>
            <a:ext cx="8229600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Cambria" pitchFamily="18" charset="0"/>
              <a:buChar char="+"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</p:txBody>
      </p:sp>
      <p:pic>
        <p:nvPicPr>
          <p:cNvPr id="24581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365375"/>
            <a:ext cx="7081838" cy="368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4.5 </a:t>
            </a: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两个变量的函数扩展</a:t>
            </a:r>
            <a:endParaRPr lang="zh-CN" altLang="en-US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03" name="矩形 10"/>
          <p:cNvSpPr>
            <a:spLocks noChangeArrowheads="1"/>
          </p:cNvSpPr>
          <p:nvPr/>
        </p:nvSpPr>
        <p:spPr bwMode="auto">
          <a:xfrm>
            <a:off x="323850" y="14843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/>
              <a:t>四、图像中的混淆</a:t>
            </a:r>
            <a:endParaRPr lang="zh-CN" altLang="en-US"/>
          </a:p>
        </p:txBody>
      </p:sp>
      <p:sp>
        <p:nvSpPr>
          <p:cNvPr id="25604" name="Rectangle 4"/>
          <p:cNvSpPr>
            <a:spLocks noGrp="1" noRot="1" noChangeArrowheads="1"/>
          </p:cNvSpPr>
          <p:nvPr/>
        </p:nvSpPr>
        <p:spPr bwMode="auto">
          <a:xfrm>
            <a:off x="457200" y="1601788"/>
            <a:ext cx="8229600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Cambria" pitchFamily="18" charset="0"/>
              <a:buChar char="+"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</p:txBody>
      </p:sp>
      <p:sp>
        <p:nvSpPr>
          <p:cNvPr id="25605" name="TextBox 1"/>
          <p:cNvSpPr txBox="1">
            <a:spLocks noChangeArrowheads="1"/>
          </p:cNvSpPr>
          <p:nvPr/>
        </p:nvSpPr>
        <p:spPr bwMode="auto">
          <a:xfrm>
            <a:off x="1339850" y="1946275"/>
            <a:ext cx="60499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FF"/>
                </a:solidFill>
              </a:rPr>
              <a:t>由样本集合完美地重建一个带限图像函数时，要求空间域用</a:t>
            </a:r>
            <a:r>
              <a:rPr lang="en-US" altLang="zh-CN">
                <a:solidFill>
                  <a:srgbClr val="0000FF"/>
                </a:solidFill>
              </a:rPr>
              <a:t>sinc</a:t>
            </a:r>
            <a:r>
              <a:rPr lang="zh-CN" altLang="en-US">
                <a:solidFill>
                  <a:srgbClr val="0000FF"/>
                </a:solidFill>
              </a:rPr>
              <a:t>函数做二维卷积，这种完美重建要求使用无限求和来内插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256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3213100"/>
            <a:ext cx="5800725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4.5 </a:t>
            </a: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两个变量的函数扩展</a:t>
            </a:r>
            <a:endParaRPr lang="zh-CN" altLang="en-US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7" name="矩形 10"/>
          <p:cNvSpPr>
            <a:spLocks noChangeArrowheads="1"/>
          </p:cNvSpPr>
          <p:nvPr/>
        </p:nvSpPr>
        <p:spPr bwMode="auto">
          <a:xfrm>
            <a:off x="323850" y="14843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/>
              <a:t>四、图像中的混淆</a:t>
            </a:r>
            <a:endParaRPr lang="zh-CN" altLang="en-US"/>
          </a:p>
        </p:txBody>
      </p:sp>
      <p:sp>
        <p:nvSpPr>
          <p:cNvPr id="26628" name="Rectangle 4"/>
          <p:cNvSpPr>
            <a:spLocks noGrp="1" noRot="1" noChangeArrowheads="1"/>
          </p:cNvSpPr>
          <p:nvPr/>
        </p:nvSpPr>
        <p:spPr bwMode="auto">
          <a:xfrm>
            <a:off x="457200" y="1601788"/>
            <a:ext cx="8229600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Cambria" pitchFamily="18" charset="0"/>
              <a:buChar char="+"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</p:txBody>
      </p:sp>
      <p:pic>
        <p:nvPicPr>
          <p:cNvPr id="26629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349500"/>
            <a:ext cx="4381500" cy="307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863" y="1484313"/>
            <a:ext cx="2928937" cy="424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4.5 </a:t>
            </a: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两个变量的函数扩展</a:t>
            </a:r>
            <a:endParaRPr lang="zh-CN" altLang="en-US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5108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/>
              <a:t>五、二维离散傅立叶变换及其反变换</a:t>
            </a:r>
            <a:endParaRPr lang="zh-CN" altLang="en-US"/>
          </a:p>
        </p:txBody>
      </p:sp>
      <p:sp>
        <p:nvSpPr>
          <p:cNvPr id="27652" name="Rectangle 4"/>
          <p:cNvSpPr>
            <a:spLocks noGrp="1" noRot="1" noChangeArrowheads="1"/>
          </p:cNvSpPr>
          <p:nvPr/>
        </p:nvSpPr>
        <p:spPr bwMode="auto">
          <a:xfrm>
            <a:off x="457200" y="1601788"/>
            <a:ext cx="8229600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Cambria" pitchFamily="18" charset="0"/>
              <a:buChar char="+"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</p:txBody>
      </p:sp>
      <p:pic>
        <p:nvPicPr>
          <p:cNvPr id="2765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2636838"/>
            <a:ext cx="473392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4005263"/>
            <a:ext cx="507682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4.6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二维离散傅立叶变换的性质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 smtClean="0"/>
              <a:t>一、周期性</a:t>
            </a:r>
            <a:endParaRPr lang="zh-CN" altLang="en-US" dirty="0"/>
          </a:p>
        </p:txBody>
      </p:sp>
      <p:sp>
        <p:nvSpPr>
          <p:cNvPr id="27652" name="Rectangle 4"/>
          <p:cNvSpPr>
            <a:spLocks noGrp="1" noRot="1" noChangeArrowheads="1"/>
          </p:cNvSpPr>
          <p:nvPr/>
        </p:nvSpPr>
        <p:spPr bwMode="auto">
          <a:xfrm>
            <a:off x="457200" y="1601788"/>
            <a:ext cx="8229600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Cambria" pitchFamily="18" charset="0"/>
              <a:buChar char="+"/>
            </a:pPr>
            <a:endParaRPr lang="en-US" altLang="zh-CN" sz="2800" dirty="0">
              <a:latin typeface="-윤고딕120"/>
              <a:ea typeface="-윤고딕120"/>
              <a:cs typeface="-윤고딕12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endParaRPr lang="en-US" altLang="zh-CN" sz="2800" dirty="0">
              <a:latin typeface="-윤고딕120"/>
              <a:ea typeface="-윤고딕120"/>
              <a:cs typeface="-윤고딕12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1980924"/>
            <a:ext cx="38862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Object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276324"/>
            <a:ext cx="2362200" cy="381000"/>
          </a:xfrm>
          <a:noFill/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105400" y="2901674"/>
            <a:ext cx="1200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ea typeface="华文行楷" panose="02010800040101010101" pitchFamily="2" charset="-122"/>
              </a:rPr>
              <a:t>一维情况：</a:t>
            </a:r>
            <a:endParaRPr lang="zh-CN" altLang="en-US" sz="1600">
              <a:ea typeface="华文行楷" panose="02010800040101010101" pitchFamily="2" charset="-122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5165725" y="4419324"/>
            <a:ext cx="1200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ea typeface="华文行楷" panose="02010800040101010101" pitchFamily="2" charset="-122"/>
              </a:rPr>
              <a:t>二维情况</a:t>
            </a:r>
            <a:r>
              <a:rPr lang="zh-CN" altLang="en-US" sz="1600"/>
              <a:t>：</a:t>
            </a:r>
            <a:endParaRPr lang="zh-CN" altLang="en-US" sz="1600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5028924"/>
            <a:ext cx="3048000" cy="381000"/>
          </a:xfrm>
          <a:noFill/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389" y="3413746"/>
            <a:ext cx="2362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157192"/>
            <a:ext cx="3048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4.6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二维离散傅立叶变换的性质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二</a:t>
            </a:r>
            <a:r>
              <a:rPr lang="zh-CN" altLang="en-US" dirty="0" smtClean="0"/>
              <a:t>、傅立叶谱和相角</a:t>
            </a:r>
            <a:endParaRPr lang="zh-CN" altLang="en-US" dirty="0"/>
          </a:p>
        </p:txBody>
      </p:sp>
      <p:sp>
        <p:nvSpPr>
          <p:cNvPr id="27652" name="Rectangle 4"/>
          <p:cNvSpPr>
            <a:spLocks noGrp="1" noRot="1" noChangeArrowheads="1"/>
          </p:cNvSpPr>
          <p:nvPr/>
        </p:nvSpPr>
        <p:spPr bwMode="auto">
          <a:xfrm>
            <a:off x="457200" y="1601788"/>
            <a:ext cx="8229600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Cambria" pitchFamily="18" charset="0"/>
              <a:buChar char="+"/>
            </a:pPr>
            <a:endParaRPr lang="en-US" altLang="zh-CN" sz="2800" dirty="0">
              <a:latin typeface="-윤고딕120"/>
              <a:ea typeface="-윤고딕120"/>
              <a:cs typeface="-윤고딕12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endParaRPr lang="en-US" altLang="zh-CN" sz="2800" dirty="0">
              <a:latin typeface="-윤고딕120"/>
              <a:ea typeface="-윤고딕120"/>
              <a:cs typeface="-윤고딕120"/>
            </a:endParaRPr>
          </a:p>
        </p:txBody>
      </p:sp>
      <p:pic>
        <p:nvPicPr>
          <p:cNvPr id="8" name="Object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276324"/>
            <a:ext cx="2362200" cy="381000"/>
          </a:xfrm>
          <a:noFill/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5028924"/>
            <a:ext cx="3048000" cy="381000"/>
          </a:xfrm>
          <a:noFill/>
        </p:spPr>
      </p:pic>
      <p:pic>
        <p:nvPicPr>
          <p:cNvPr id="12" name="Object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4355976" y="1747540"/>
            <a:ext cx="895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ea typeface="华文行楷" panose="02010800040101010101" pitchFamily="2" charset="-122"/>
              </a:rPr>
              <a:t>频谱</a:t>
            </a:r>
            <a:r>
              <a:rPr lang="zh-CN" altLang="en-US" sz="1600" dirty="0"/>
              <a:t>：</a:t>
            </a:r>
            <a:endParaRPr lang="zh-CN" altLang="en-US" sz="1600" dirty="0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4355976" y="2354315"/>
            <a:ext cx="946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ea typeface="华文行楷" panose="02010800040101010101" pitchFamily="2" charset="-122"/>
              </a:rPr>
              <a:t>相角：</a:t>
            </a:r>
            <a:endParaRPr lang="zh-CN" altLang="en-US" sz="2000" dirty="0">
              <a:ea typeface="华文行楷" panose="02010800040101010101" pitchFamily="2" charset="-122"/>
            </a:endParaRPr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0" y="3314424"/>
            <a:ext cx="54864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669925" y="2819124"/>
            <a:ext cx="297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ea typeface="华文行楷" panose="02010800040101010101" pitchFamily="2" charset="-122"/>
              </a:rPr>
              <a:t>关于频谱与相角的说明：</a:t>
            </a:r>
            <a:endParaRPr lang="zh-CN" altLang="en-US" sz="2000" dirty="0">
              <a:ea typeface="华文行楷" panose="02010800040101010101" pitchFamily="2" charset="-122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773326"/>
            <a:ext cx="312420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4.6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二维离散傅立叶变换的性质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 smtClean="0"/>
              <a:t>三、二维卷积定理</a:t>
            </a:r>
            <a:endParaRPr lang="zh-CN" altLang="en-US" dirty="0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5028924"/>
            <a:ext cx="3048000" cy="381000"/>
          </a:xfrm>
          <a:noFill/>
        </p:spPr>
      </p:pic>
      <p:pic>
        <p:nvPicPr>
          <p:cNvPr id="12" name="Object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329705"/>
            <a:ext cx="520065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492896"/>
            <a:ext cx="28956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940571"/>
            <a:ext cx="31337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5514"/>
            <a:ext cx="4493840" cy="474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96136" y="5949280"/>
            <a:ext cx="221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缠绕错误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右箭头 4"/>
          <p:cNvSpPr/>
          <p:nvPr/>
        </p:nvSpPr>
        <p:spPr bwMode="auto">
          <a:xfrm>
            <a:off x="5105400" y="6108104"/>
            <a:ext cx="690736" cy="2012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96136" y="5219424"/>
            <a:ext cx="221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零填充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4.6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二维离散傅立叶变换的性质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四</a:t>
            </a:r>
            <a:r>
              <a:rPr lang="zh-CN" altLang="en-US" dirty="0" smtClean="0"/>
              <a:t>、性质小结</a:t>
            </a:r>
            <a:endParaRPr lang="zh-CN" altLang="en-US" dirty="0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5028924"/>
            <a:ext cx="3048000" cy="381000"/>
          </a:xfrm>
          <a:noFill/>
        </p:spPr>
      </p:pic>
      <p:pic>
        <p:nvPicPr>
          <p:cNvPr id="12" name="Object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481" y="2060848"/>
            <a:ext cx="3876675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9081" y="2060848"/>
            <a:ext cx="43561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4.7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频率域滤波基础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一</a:t>
            </a:r>
            <a:r>
              <a:rPr lang="zh-CN" altLang="en-US" dirty="0" smtClean="0"/>
              <a:t>、频率域的其他特性</a:t>
            </a:r>
            <a:endParaRPr lang="zh-CN" altLang="en-US" dirty="0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5028924"/>
            <a:ext cx="3048000" cy="381000"/>
          </a:xfrm>
          <a:noFill/>
        </p:spPr>
      </p:pic>
      <p:pic>
        <p:nvPicPr>
          <p:cNvPr id="12" name="Object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sp>
        <p:nvSpPr>
          <p:cNvPr id="6" name="Rectangle 3"/>
          <p:cNvSpPr>
            <a:spLocks noGrp="1" noRot="1" noChangeArrowheads="1"/>
          </p:cNvSpPr>
          <p:nvPr/>
        </p:nvSpPr>
        <p:spPr>
          <a:xfrm>
            <a:off x="305112" y="2060848"/>
            <a:ext cx="8229600" cy="4569113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Cambria" panose="02040503050406030204"/>
              <a:buChar char="+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tx2"/>
              </a:buClr>
              <a:buSzTx/>
              <a:buFont typeface="Cambria" panose="02040503050406030204"/>
              <a:buChar char="–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 2" panose="05020102010507070707"/>
              <a:buChar char="Ï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Calibri" panose="020F0502020204030204"/>
              <a:buChar char="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Tx/>
              <a:buFont typeface="Cambria" panose="02040503050406030204"/>
              <a:buChar char="=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① 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低频对应于图像中变换缓慢的灰度分量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② 高频对应于图像中越来越快的灰度变化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  </a:t>
            </a:r>
            <a:endParaRPr lang="zh-CN" altLang="en-US" dirty="0"/>
          </a:p>
          <a:p>
            <a:pPr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312" y="3780398"/>
            <a:ext cx="5181600" cy="254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4.7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频率域滤波基础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 smtClean="0"/>
              <a:t>二、频率域滤波基础</a:t>
            </a:r>
            <a:endParaRPr lang="zh-CN" altLang="en-US" dirty="0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5028924"/>
            <a:ext cx="3048000" cy="381000"/>
          </a:xfrm>
          <a:noFill/>
        </p:spPr>
      </p:pic>
      <p:pic>
        <p:nvPicPr>
          <p:cNvPr id="12" name="Object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3873" y="2420888"/>
            <a:ext cx="5789613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022379"/>
            <a:ext cx="2743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/>
          <p:cNvPicPr>
            <a:picLocks noGrp="1"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412875"/>
            <a:ext cx="5275263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41751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4.1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背景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2" name="Text Box 6"/>
          <p:cNvSpPr txBox="1">
            <a:spLocks noChangeArrowheads="1"/>
          </p:cNvSpPr>
          <p:nvPr/>
        </p:nvSpPr>
        <p:spPr bwMode="auto">
          <a:xfrm>
            <a:off x="6059488" y="3789363"/>
            <a:ext cx="2976562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r>
              <a:rPr lang="zh-CN" altLang="en-US" sz="2000">
                <a:latin typeface="Times New Roman" panose="02020603050405020304" pitchFamily="18" charset="0"/>
                <a:ea typeface="-윤고딕120"/>
                <a:cs typeface="-윤고딕120"/>
              </a:rPr>
              <a:t>     下面的函数曲线是</a:t>
            </a:r>
            <a:endParaRPr lang="zh-CN" altLang="en-US" sz="2000">
              <a:latin typeface="Times New Roman" panose="02020603050405020304" pitchFamily="18" charset="0"/>
              <a:ea typeface="-윤고딕120"/>
              <a:cs typeface="-윤고딕120"/>
            </a:endParaRPr>
          </a:p>
          <a:p>
            <a:r>
              <a:rPr lang="zh-CN" altLang="en-US" sz="2000">
                <a:latin typeface="Times New Roman" panose="02020603050405020304" pitchFamily="18" charset="0"/>
                <a:ea typeface="-윤고딕120"/>
                <a:cs typeface="-윤고딕120"/>
              </a:rPr>
              <a:t>上面</a:t>
            </a:r>
            <a:r>
              <a:rPr lang="en-US" altLang="zh-CN" sz="2000">
                <a:latin typeface="Times New Roman" panose="02020603050405020304" pitchFamily="18" charset="0"/>
                <a:ea typeface="-윤고딕120"/>
                <a:cs typeface="-윤고딕120"/>
              </a:rPr>
              <a:t>4</a:t>
            </a:r>
            <a:r>
              <a:rPr lang="zh-CN" altLang="en-US" sz="2000">
                <a:latin typeface="Times New Roman" panose="02020603050405020304" pitchFamily="18" charset="0"/>
                <a:ea typeface="-윤고딕120"/>
                <a:cs typeface="-윤고딕120"/>
              </a:rPr>
              <a:t>条函数曲线之和。</a:t>
            </a:r>
            <a:endParaRPr lang="zh-CN" altLang="en-US" sz="2000">
              <a:latin typeface="Times New Roman" panose="02020603050405020304" pitchFamily="18" charset="0"/>
              <a:ea typeface="-윤고딕120"/>
              <a:cs typeface="-윤고딕120"/>
            </a:endParaRPr>
          </a:p>
          <a:p>
            <a:r>
              <a:rPr lang="en-US" altLang="zh-CN" sz="2000">
                <a:latin typeface="Times New Roman" panose="02020603050405020304" pitchFamily="18" charset="0"/>
                <a:ea typeface="-윤고딕120"/>
                <a:cs typeface="-윤고딕120"/>
              </a:rPr>
              <a:t>Fourier</a:t>
            </a:r>
            <a:r>
              <a:rPr lang="zh-CN" altLang="en-US" sz="2000">
                <a:latin typeface="Times New Roman" panose="02020603050405020304" pitchFamily="18" charset="0"/>
                <a:ea typeface="-윤고딕120"/>
                <a:cs typeface="-윤고딕120"/>
              </a:rPr>
              <a:t>在</a:t>
            </a:r>
            <a:r>
              <a:rPr lang="en-US" altLang="zh-CN" sz="2000">
                <a:latin typeface="Times New Roman" panose="02020603050405020304" pitchFamily="18" charset="0"/>
                <a:ea typeface="-윤고딕120"/>
                <a:cs typeface="-윤고딕120"/>
              </a:rPr>
              <a:t>1807</a:t>
            </a:r>
            <a:r>
              <a:rPr lang="zh-CN" altLang="en-US" sz="2000">
                <a:latin typeface="Times New Roman" panose="02020603050405020304" pitchFamily="18" charset="0"/>
                <a:ea typeface="-윤고딕120"/>
                <a:cs typeface="-윤고딕120"/>
              </a:rPr>
              <a:t>年认为：</a:t>
            </a:r>
            <a:endParaRPr lang="zh-CN" altLang="en-US" sz="2000">
              <a:latin typeface="Times New Roman" panose="02020603050405020304" pitchFamily="18" charset="0"/>
              <a:ea typeface="-윤고딕120"/>
              <a:cs typeface="-윤고딕120"/>
            </a:endParaRPr>
          </a:p>
          <a:p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-윤고딕120"/>
                <a:cs typeface="-윤고딕120"/>
              </a:rPr>
              <a:t>周期函数可以表示为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ea typeface="-윤고딕120"/>
              <a:cs typeface="-윤고딕120"/>
            </a:endParaRPr>
          </a:p>
          <a:p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-윤고딕120"/>
                <a:cs typeface="-윤고딕120"/>
              </a:rPr>
              <a:t>Sines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-윤고딕120"/>
                <a:cs typeface="-윤고딕120"/>
              </a:rPr>
              <a:t>和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-윤고딕120"/>
                <a:cs typeface="-윤고딕120"/>
              </a:rPr>
              <a:t>Cosine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-윤고딕120"/>
                <a:cs typeface="-윤고딕120"/>
              </a:rPr>
              <a:t>的加权和。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ea typeface="-윤고딕120"/>
              <a:cs typeface="-윤고딕120"/>
            </a:endParaRPr>
          </a:p>
          <a:p>
            <a:r>
              <a:rPr lang="zh-CN" altLang="en-US" sz="2000">
                <a:latin typeface="Times New Roman" panose="02020603050405020304" pitchFamily="18" charset="0"/>
                <a:ea typeface="-윤고딕120"/>
                <a:cs typeface="-윤고딕120"/>
              </a:rPr>
              <a:t>这在当时倍受怀疑。</a:t>
            </a:r>
            <a:endParaRPr lang="zh-CN" altLang="en-US" sz="2000">
              <a:latin typeface="Times New Roman" panose="02020603050405020304" pitchFamily="18" charset="0"/>
              <a:ea typeface="-윤고딕120"/>
              <a:cs typeface="-윤고딕12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4.7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频率域滤波基础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 smtClean="0"/>
              <a:t>二、频率域滤波基础</a:t>
            </a:r>
            <a:endParaRPr lang="zh-CN" altLang="en-US" dirty="0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5028924"/>
            <a:ext cx="3048000" cy="381000"/>
          </a:xfrm>
          <a:noFill/>
        </p:spPr>
      </p:pic>
      <p:pic>
        <p:nvPicPr>
          <p:cNvPr id="12" name="Object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96" y="1945331"/>
            <a:ext cx="7272808" cy="2491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437111"/>
            <a:ext cx="4452965" cy="237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4.7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频率域滤波基础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 smtClean="0"/>
              <a:t>二、频率域滤波基础</a:t>
            </a:r>
            <a:endParaRPr lang="zh-CN" altLang="en-US" dirty="0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5028924"/>
            <a:ext cx="3048000" cy="381000"/>
          </a:xfrm>
          <a:noFill/>
        </p:spPr>
      </p:pic>
      <p:pic>
        <p:nvPicPr>
          <p:cNvPr id="12" name="Object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448541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96136" y="5219424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零填充导致振铃现象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4.7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频率域滤波基础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三</a:t>
            </a:r>
            <a:r>
              <a:rPr lang="zh-CN" altLang="en-US" dirty="0" smtClean="0"/>
              <a:t>、滤波步骤小结</a:t>
            </a:r>
            <a:endParaRPr lang="zh-CN" altLang="en-US" dirty="0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5028924"/>
            <a:ext cx="3048000" cy="381000"/>
          </a:xfrm>
          <a:noFill/>
        </p:spPr>
      </p:pic>
      <p:pic>
        <p:nvPicPr>
          <p:cNvPr id="12" name="Object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sp>
        <p:nvSpPr>
          <p:cNvPr id="6" name="Rectangle 3"/>
          <p:cNvSpPr>
            <a:spLocks noGrp="1" noRot="1" noChangeArrowheads="1"/>
          </p:cNvSpPr>
          <p:nvPr/>
        </p:nvSpPr>
        <p:spPr>
          <a:xfrm>
            <a:off x="303213" y="1312118"/>
            <a:ext cx="8229600" cy="5135563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Cambria" panose="02040503050406030204"/>
              <a:buChar char="+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tx2"/>
              </a:buClr>
              <a:buSzTx/>
              <a:buFont typeface="Cambria" panose="02040503050406030204"/>
              <a:buChar char="–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 2" panose="05020102010507070707"/>
              <a:buChar char="Ï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Calibri" panose="020F0502020204030204"/>
              <a:buChar char="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Tx/>
              <a:buFont typeface="Cambria" panose="02040503050406030204"/>
              <a:buChar char="=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/>
          </a:p>
          <a:p>
            <a:pPr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613" y="2226518"/>
            <a:ext cx="4667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1370013" y="2455118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5813" y="1997918"/>
            <a:ext cx="98107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13" y="1997918"/>
            <a:ext cx="98107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3046413" y="2455118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2413" y="1997918"/>
            <a:ext cx="9906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4799013" y="245511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16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2413" y="3521918"/>
            <a:ext cx="97155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6323013" y="2683718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 flipH="1">
            <a:off x="6551613" y="2683718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6323013" y="3902918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20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1213" y="2759918"/>
            <a:ext cx="96202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6551613" y="329331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22" name="Picture 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7413" y="4664918"/>
            <a:ext cx="9810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013" y="6265118"/>
            <a:ext cx="4762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Line 21"/>
          <p:cNvSpPr>
            <a:spLocks noChangeShapeType="1"/>
          </p:cNvSpPr>
          <p:nvPr/>
        </p:nvSpPr>
        <p:spPr bwMode="auto">
          <a:xfrm flipH="1">
            <a:off x="7694613" y="3750518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 flipH="1">
            <a:off x="7694613" y="565551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744538" y="2720231"/>
            <a:ext cx="628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M*N</a:t>
            </a:r>
            <a:endParaRPr lang="en-US" altLang="zh-CN"/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1430338" y="2156668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ea typeface="华文行楷" panose="02010800040101010101" pitchFamily="2" charset="-122"/>
              </a:rPr>
              <a:t>填充</a:t>
            </a:r>
            <a:endParaRPr lang="zh-CN" altLang="en-US" sz="1600">
              <a:ea typeface="华文行楷" panose="02010800040101010101" pitchFamily="2" charset="-122"/>
            </a:endParaRP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2116138" y="3025031"/>
            <a:ext cx="60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P*Q</a:t>
            </a:r>
            <a:endParaRPr lang="en-US" altLang="zh-CN"/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2970213" y="2150318"/>
            <a:ext cx="8937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/>
              <a:t>*(-1)^(x+y)</a:t>
            </a:r>
            <a:endParaRPr lang="en-US" altLang="zh-CN" sz="1200"/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4859338" y="2161431"/>
            <a:ext cx="508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/>
              <a:t>FFT</a:t>
            </a:r>
            <a:endParaRPr lang="en-US" altLang="zh-CN" sz="1400"/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5392738" y="4496643"/>
            <a:ext cx="869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ea typeface="华文行楷" panose="02010800040101010101" pitchFamily="2" charset="-122"/>
              </a:rPr>
              <a:t>滤波器</a:t>
            </a:r>
            <a:endParaRPr lang="zh-CN" altLang="en-US">
              <a:ea typeface="华文行楷" panose="02010800040101010101" pitchFamily="2" charset="-122"/>
            </a:endParaRP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6535738" y="2896443"/>
            <a:ext cx="64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ea typeface="华文行楷" panose="02010800040101010101" pitchFamily="2" charset="-122"/>
              </a:rPr>
              <a:t>相乘</a:t>
            </a:r>
            <a:endParaRPr lang="zh-CN" altLang="en-US">
              <a:ea typeface="华文行楷" panose="02010800040101010101" pitchFamily="2" charset="-122"/>
            </a:endParaRP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7678738" y="4015631"/>
            <a:ext cx="666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IFFT</a:t>
            </a:r>
            <a:endParaRPr lang="en-US" altLang="zh-CN"/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7754938" y="5692031"/>
            <a:ext cx="1085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提取</a:t>
            </a:r>
            <a:r>
              <a:rPr lang="en-US" altLang="zh-CN"/>
              <a:t>M*N</a:t>
            </a:r>
            <a:endParaRPr lang="en-US" altLang="zh-CN"/>
          </a:p>
          <a:p>
            <a:r>
              <a:rPr lang="zh-CN" altLang="en-US"/>
              <a:t>区域</a:t>
            </a:r>
            <a:endParaRPr lang="zh-CN" alt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66" y="3521918"/>
            <a:ext cx="3995167" cy="318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4.7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频率域滤波基础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41857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四</a:t>
            </a:r>
            <a:r>
              <a:rPr lang="zh-CN" altLang="en-US" dirty="0" smtClean="0"/>
              <a:t>、空间和频率域滤波的对应</a:t>
            </a:r>
            <a:endParaRPr lang="zh-CN" altLang="en-US" dirty="0"/>
          </a:p>
        </p:txBody>
      </p:sp>
      <p:pic>
        <p:nvPicPr>
          <p:cNvPr id="12" name="Object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sp>
        <p:nvSpPr>
          <p:cNvPr id="6" name="Rectangle 3"/>
          <p:cNvSpPr>
            <a:spLocks noGrp="1" noRot="1" noChangeArrowheads="1"/>
          </p:cNvSpPr>
          <p:nvPr/>
        </p:nvSpPr>
        <p:spPr>
          <a:xfrm>
            <a:off x="303213" y="1312118"/>
            <a:ext cx="8229600" cy="5135563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Cambria" panose="02040503050406030204"/>
              <a:buChar char="+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tx2"/>
              </a:buClr>
              <a:buSzTx/>
              <a:buFont typeface="Cambria" panose="02040503050406030204"/>
              <a:buChar char="–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 2" panose="05020102010507070707"/>
              <a:buChar char="Ï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Calibri" panose="020F0502020204030204"/>
              <a:buChar char="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Tx/>
              <a:buFont typeface="Cambria" panose="02040503050406030204"/>
              <a:buChar char="=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800" dirty="0"/>
          </a:p>
          <a:p>
            <a:pPr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412776"/>
            <a:ext cx="3776662" cy="1915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7246"/>
            <a:ext cx="4464496" cy="4487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4.8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使用频率域滤波器平滑图像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一</a:t>
            </a:r>
            <a:r>
              <a:rPr lang="zh-CN" altLang="en-US" dirty="0" smtClean="0"/>
              <a:t>、理想低通滤波器</a:t>
            </a:r>
            <a:endParaRPr lang="zh-CN" altLang="en-US" dirty="0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5028924"/>
            <a:ext cx="3048000" cy="381000"/>
          </a:xfrm>
          <a:noFill/>
        </p:spPr>
      </p:pic>
      <p:pic>
        <p:nvPicPr>
          <p:cNvPr id="12" name="Object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330" y="2204864"/>
            <a:ext cx="6248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5930" y="3652664"/>
            <a:ext cx="65151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4.8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使用频率域滤波器平滑图像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一</a:t>
            </a:r>
            <a:r>
              <a:rPr lang="zh-CN" altLang="en-US" dirty="0" smtClean="0"/>
              <a:t>、理想低通滤波器</a:t>
            </a:r>
            <a:endParaRPr lang="zh-CN" altLang="en-US" dirty="0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5028924"/>
            <a:ext cx="3048000" cy="381000"/>
          </a:xfrm>
          <a:noFill/>
        </p:spPr>
      </p:pic>
      <p:pic>
        <p:nvPicPr>
          <p:cNvPr id="12" name="Object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982" y="1926927"/>
            <a:ext cx="4648200" cy="467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77"/>
          <a:stretch>
            <a:fillRect/>
          </a:stretch>
        </p:blipFill>
        <p:spPr bwMode="auto">
          <a:xfrm>
            <a:off x="5940152" y="1714224"/>
            <a:ext cx="1957038" cy="1988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2"/>
          <a:stretch>
            <a:fillRect/>
          </a:stretch>
        </p:blipFill>
        <p:spPr bwMode="auto">
          <a:xfrm>
            <a:off x="5293481" y="4034516"/>
            <a:ext cx="3853485" cy="1988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4.8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使用频率域滤波器平滑图像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 smtClean="0"/>
              <a:t>二、布特沃斯低通滤波器</a:t>
            </a:r>
            <a:endParaRPr lang="zh-CN" altLang="en-US" dirty="0"/>
          </a:p>
        </p:txBody>
      </p:sp>
      <p:pic>
        <p:nvPicPr>
          <p:cNvPr id="12" name="Object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6462" y="2096988"/>
            <a:ext cx="47244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5862" y="3239988"/>
            <a:ext cx="677227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4.8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使用频率域滤波器平滑图像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 smtClean="0"/>
              <a:t>二、布特沃斯低通滤波器</a:t>
            </a:r>
            <a:endParaRPr lang="zh-CN" altLang="en-US" dirty="0"/>
          </a:p>
        </p:txBody>
      </p:sp>
      <p:pic>
        <p:nvPicPr>
          <p:cNvPr id="12" name="Object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45978"/>
            <a:ext cx="8091686" cy="4360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4.8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使用频率域滤波器平滑图像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三</a:t>
            </a:r>
            <a:r>
              <a:rPr lang="zh-CN" altLang="en-US" dirty="0" smtClean="0"/>
              <a:t>、高斯低通滤波器</a:t>
            </a:r>
            <a:endParaRPr lang="zh-CN" altLang="en-US" dirty="0"/>
          </a:p>
        </p:txBody>
      </p:sp>
      <p:pic>
        <p:nvPicPr>
          <p:cNvPr id="12" name="Object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3" y="2924944"/>
            <a:ext cx="8748464" cy="25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060848"/>
            <a:ext cx="239077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使用频率域滤波器平滑图像的例子</a:t>
            </a:r>
            <a:endParaRPr lang="zh-CN" altLang="en-US" sz="3200" b="1" dirty="0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36912"/>
            <a:ext cx="7639553" cy="410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062" y="1299135"/>
            <a:ext cx="4284538" cy="1985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41751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4.2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基本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概念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Grp="1" noRot="1" noChangeArrowheads="1"/>
          </p:cNvSpPr>
          <p:nvPr/>
        </p:nvSpPr>
        <p:spPr>
          <a:xfrm>
            <a:off x="492125" y="1557338"/>
            <a:ext cx="8229600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Cambria" panose="02040503050406030204"/>
              <a:buChar char="+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tx2"/>
              </a:buClr>
              <a:buSzTx/>
              <a:buFont typeface="Cambria" panose="02040503050406030204"/>
              <a:buChar char="–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 2" panose="05020102010507070707"/>
              <a:buChar char="Ï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Calibri" panose="020F0502020204030204"/>
              <a:buChar char="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Tx/>
              <a:buFont typeface="Cambria" panose="02040503050406030204"/>
              <a:buChar char="=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Cambria" panose="02040503050406030204"/>
              <a:buNone/>
              <a:defRPr/>
            </a:pPr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傅里叶级数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:</a:t>
            </a:r>
            <a:endParaRPr lang="en-US" altLang="zh-CN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80000"/>
              </a:lnSpc>
              <a:defRPr/>
            </a:pPr>
            <a:endParaRPr lang="en-US" altLang="zh-CN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80000"/>
              </a:lnSpc>
              <a:defRPr/>
            </a:pPr>
            <a:endParaRPr lang="en-US" altLang="zh-CN" sz="1600" dirty="0"/>
          </a:p>
          <a:p>
            <a:pPr>
              <a:lnSpc>
                <a:spcPct val="80000"/>
              </a:lnSpc>
              <a:defRPr/>
            </a:pPr>
            <a:endParaRPr lang="en-US" altLang="zh-CN" sz="16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altLang="zh-CN" sz="16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altLang="zh-CN" sz="16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altLang="zh-CN" sz="16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altLang="zh-CN" sz="16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altLang="zh-CN" sz="16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altLang="zh-CN" sz="16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宋体" panose="02010600030101010101" pitchFamily="2" charset="-122"/>
              </a:rPr>
              <a:t>其中，</a:t>
            </a:r>
            <a:r>
              <a:rPr lang="en-US" altLang="zh-CN" dirty="0">
                <a:latin typeface="宋体" panose="02010600030101010101" pitchFamily="2" charset="-122"/>
              </a:rPr>
              <a:t>f(t)</a:t>
            </a:r>
            <a:r>
              <a:rPr lang="zh-CN" altLang="en-US" dirty="0">
                <a:latin typeface="宋体" panose="02010600030101010101" pitchFamily="2" charset="-122"/>
              </a:rPr>
              <a:t>是周期为</a:t>
            </a:r>
            <a:r>
              <a:rPr lang="en-US" altLang="zh-CN" dirty="0">
                <a:latin typeface="宋体" panose="02010600030101010101" pitchFamily="2" charset="-122"/>
              </a:rPr>
              <a:t>T</a:t>
            </a:r>
            <a:r>
              <a:rPr lang="zh-CN" altLang="en-US" dirty="0">
                <a:latin typeface="宋体" panose="02010600030101010101" pitchFamily="2" charset="-122"/>
              </a:rPr>
              <a:t>的函数，</a:t>
            </a:r>
            <a:r>
              <a:rPr lang="en-US" altLang="zh-CN" dirty="0">
                <a:latin typeface="宋体" panose="02010600030101010101" pitchFamily="2" charset="-122"/>
              </a:rPr>
              <a:t>n</a:t>
            </a:r>
            <a:r>
              <a:rPr lang="zh-CN" altLang="en-US" dirty="0">
                <a:latin typeface="宋体" panose="02010600030101010101" pitchFamily="2" charset="-122"/>
              </a:rPr>
              <a:t>为整数</a:t>
            </a:r>
            <a:r>
              <a:rPr lang="zh-CN" altLang="en-US" sz="1600" dirty="0">
                <a:latin typeface="宋体" panose="02010600030101010101" pitchFamily="2" charset="-122"/>
              </a:rPr>
              <a:t>。</a:t>
            </a:r>
            <a:endParaRPr lang="zh-CN" altLang="en-US" sz="1600" dirty="0"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zh-CN" altLang="en-US" sz="1600" dirty="0"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zh-CN" altLang="en-US" sz="16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1600" dirty="0"/>
              <a:t>            </a:t>
            </a:r>
            <a:endParaRPr lang="zh-CN" altLang="en-US" sz="16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zh-CN" altLang="en-US" sz="16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zh-CN" altLang="en-US" sz="16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altLang="zh-CN" sz="1600" dirty="0"/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16188"/>
            <a:ext cx="4572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4.9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使用频率域滤波器锐化图像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 smtClean="0"/>
              <a:t>一、高通滤波器</a:t>
            </a:r>
            <a:endParaRPr lang="zh-CN" altLang="en-US" dirty="0"/>
          </a:p>
        </p:txBody>
      </p:sp>
      <p:pic>
        <p:nvPicPr>
          <p:cNvPr id="12" name="Object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84313"/>
            <a:ext cx="2581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31988"/>
            <a:ext cx="5171678" cy="4761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4.9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使用频率域滤波器锐化图像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 smtClean="0"/>
              <a:t>一、高通滤波器</a:t>
            </a:r>
            <a:endParaRPr lang="zh-CN" altLang="en-US" dirty="0"/>
          </a:p>
        </p:txBody>
      </p:sp>
      <p:pic>
        <p:nvPicPr>
          <p:cNvPr id="12" name="Object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" y="2256239"/>
            <a:ext cx="766762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4.9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使用频率域滤波器锐化图像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二</a:t>
            </a:r>
            <a:r>
              <a:rPr lang="zh-CN" altLang="en-US" dirty="0" smtClean="0"/>
              <a:t>、例子</a:t>
            </a:r>
            <a:endParaRPr lang="zh-CN" altLang="en-US" dirty="0"/>
          </a:p>
        </p:txBody>
      </p:sp>
      <p:pic>
        <p:nvPicPr>
          <p:cNvPr id="12" name="Object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62008"/>
            <a:ext cx="7029826" cy="2503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455393"/>
            <a:ext cx="7029826" cy="227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4.9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使用频率域滤波器锐化图像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3877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 smtClean="0"/>
              <a:t>三、频率域的拉普拉斯算子</a:t>
            </a:r>
            <a:endParaRPr lang="zh-CN" altLang="en-US" dirty="0"/>
          </a:p>
        </p:txBody>
      </p:sp>
      <p:pic>
        <p:nvPicPr>
          <p:cNvPr id="12" name="Object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sp>
        <p:nvSpPr>
          <p:cNvPr id="7" name="Rectangle 3"/>
          <p:cNvSpPr>
            <a:spLocks noGrp="1" noRot="1" noChangeArrowheads="1"/>
          </p:cNvSpPr>
          <p:nvPr/>
        </p:nvSpPr>
        <p:spPr>
          <a:xfrm>
            <a:off x="457200" y="1945978"/>
            <a:ext cx="8229600" cy="4241303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Cambria" panose="02040503050406030204"/>
              <a:buChar char="+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tx2"/>
              </a:buClr>
              <a:buSzTx/>
              <a:buFont typeface="Cambria" panose="02040503050406030204"/>
              <a:buChar char="–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 2" panose="05020102010507070707"/>
              <a:buChar char="Ï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Calibri" panose="020F0502020204030204"/>
              <a:buChar char="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Tx/>
              <a:buFont typeface="Cambria" panose="02040503050406030204"/>
              <a:buChar char="=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2400" dirty="0" smtClean="0">
                <a:ea typeface="华文行楷" panose="02010800040101010101" pitchFamily="2" charset="-122"/>
              </a:rPr>
              <a:t>由</a:t>
            </a:r>
            <a:r>
              <a:rPr lang="zh-CN" altLang="en-US" sz="2400" dirty="0">
                <a:ea typeface="华文行楷" panose="02010800040101010101" pitchFamily="2" charset="-122"/>
              </a:rPr>
              <a:t>空间域的拉普拉斯算子定义</a:t>
            </a:r>
            <a:r>
              <a:rPr lang="zh-CN" altLang="en-US" sz="2000" dirty="0"/>
              <a:t>：</a:t>
            </a:r>
            <a:endParaRPr lang="zh-CN" altLang="en-US" sz="2000" dirty="0"/>
          </a:p>
          <a:p>
            <a:pPr>
              <a:buFont typeface="Wingdings" panose="05000000000000000000" pitchFamily="2" charset="2"/>
              <a:buNone/>
            </a:pPr>
            <a:endParaRPr lang="zh-CN" altLang="en-US" sz="2000" dirty="0"/>
          </a:p>
          <a:p>
            <a:pPr>
              <a:buFont typeface="Wingdings" panose="05000000000000000000" pitchFamily="2" charset="2"/>
              <a:buNone/>
            </a:pPr>
            <a:endParaRPr lang="zh-CN" altLang="en-US" sz="2000" dirty="0"/>
          </a:p>
          <a:p>
            <a:pPr>
              <a:buFont typeface="Wingdings" panose="05000000000000000000" pitchFamily="2" charset="2"/>
              <a:buNone/>
            </a:pPr>
            <a:endParaRPr lang="zh-CN" altLang="en-US" sz="2000" dirty="0"/>
          </a:p>
          <a:p>
            <a:pPr>
              <a:buFont typeface="Wingdings" panose="05000000000000000000" pitchFamily="2" charset="2"/>
              <a:buNone/>
            </a:pPr>
            <a:endParaRPr lang="zh-CN" altLang="en-US" sz="2000" dirty="0"/>
          </a:p>
          <a:p>
            <a:pPr>
              <a:buFont typeface="Wingdings" panose="05000000000000000000" pitchFamily="2" charset="2"/>
              <a:buNone/>
            </a:pPr>
            <a:endParaRPr lang="zh-CN" altLang="en-US" sz="2000" dirty="0"/>
          </a:p>
          <a:p>
            <a:pPr>
              <a:buFont typeface="Wingdings" panose="05000000000000000000" pitchFamily="2" charset="2"/>
              <a:buNone/>
            </a:pPr>
            <a:endParaRPr lang="zh-CN" altLang="en-US" sz="2000" dirty="0"/>
          </a:p>
          <a:p>
            <a:pPr>
              <a:buFont typeface="Wingdings" panose="05000000000000000000" pitchFamily="2" charset="2"/>
              <a:buNone/>
            </a:pPr>
            <a:endParaRPr lang="zh-CN" altLang="en-US" sz="2000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 dirty="0"/>
              <a:t>                 </a:t>
            </a:r>
            <a:endParaRPr lang="zh-CN" altLang="en-US" sz="2000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 dirty="0"/>
              <a:t>                </a:t>
            </a:r>
            <a:endParaRPr lang="zh-CN" altLang="en-US" sz="2000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 dirty="0"/>
              <a:t>                                 </a:t>
            </a:r>
            <a:endParaRPr lang="zh-CN" altLang="en-US" sz="2000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 dirty="0"/>
              <a:t>                           </a:t>
            </a:r>
            <a:endParaRPr lang="zh-CN" altLang="en-US" sz="2000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 dirty="0"/>
              <a:t>                                    </a:t>
            </a:r>
            <a:endParaRPr lang="zh-CN" altLang="en-US" sz="2000" dirty="0"/>
          </a:p>
        </p:txBody>
      </p:sp>
      <p:pic>
        <p:nvPicPr>
          <p:cNvPr id="8" name="Object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585118"/>
            <a:ext cx="1897063" cy="762000"/>
          </a:xfrm>
          <a:noFill/>
        </p:spPr>
      </p:pic>
      <p:pic>
        <p:nvPicPr>
          <p:cNvPr id="9" name="Object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728118"/>
            <a:ext cx="3332163" cy="457200"/>
          </a:xfrm>
          <a:noFill/>
        </p:spPr>
      </p:pic>
      <p:pic>
        <p:nvPicPr>
          <p:cNvPr id="10" name="Object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566318"/>
            <a:ext cx="2362200" cy="457200"/>
          </a:xfrm>
          <a:noFill/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556918"/>
            <a:ext cx="2743200" cy="381000"/>
          </a:xfrm>
          <a:noFill/>
        </p:spPr>
      </p:pic>
      <p:pic>
        <p:nvPicPr>
          <p:cNvPr id="13" name="Object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547518"/>
            <a:ext cx="4114800" cy="427038"/>
          </a:xfrm>
          <a:noFill/>
        </p:spPr>
      </p:pic>
      <p:sp>
        <p:nvSpPr>
          <p:cNvPr id="14" name="Line 16"/>
          <p:cNvSpPr>
            <a:spLocks noChangeShapeType="1"/>
          </p:cNvSpPr>
          <p:nvPr/>
        </p:nvSpPr>
        <p:spPr bwMode="auto">
          <a:xfrm flipH="1">
            <a:off x="4308259" y="2936947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 flipH="1">
            <a:off x="4298642" y="3856639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593725" y="4610893"/>
            <a:ext cx="2470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ea typeface="华文行楷" panose="02010800040101010101" pitchFamily="2" charset="-122"/>
              </a:rPr>
              <a:t>由空间域增强的实现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17" name="Line 19"/>
          <p:cNvSpPr>
            <a:spLocks noChangeShapeType="1"/>
          </p:cNvSpPr>
          <p:nvPr/>
        </p:nvSpPr>
        <p:spPr bwMode="auto">
          <a:xfrm flipH="1">
            <a:off x="4953000" y="522763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7162800" y="5661818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a typeface="华文行楷" panose="02010800040101010101" pitchFamily="2" charset="-122"/>
              </a:rPr>
              <a:t>频域增强</a:t>
            </a:r>
            <a:endParaRPr lang="zh-CN" altLang="en-US" dirty="0">
              <a:ea typeface="华文行楷" panose="02010800040101010101" pitchFamily="2" charset="-122"/>
            </a:endParaRPr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5797550" y="4153693"/>
            <a:ext cx="2012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a typeface="华文行楷" panose="02010800040101010101" pitchFamily="2" charset="-122"/>
              </a:rPr>
              <a:t>频域拉普拉斯算子</a:t>
            </a:r>
            <a:endParaRPr lang="zh-CN" altLang="en-US" dirty="0">
              <a:ea typeface="华文行楷" panose="02010800040101010101" pitchFamily="2" charset="-122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194718"/>
            <a:ext cx="1905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3331840"/>
            <a:ext cx="333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064" y="4153693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787106"/>
            <a:ext cx="2743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8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794246"/>
            <a:ext cx="4114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4.9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使用频率域滤波器锐化图像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60324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四</a:t>
            </a:r>
            <a:r>
              <a:rPr lang="zh-CN" altLang="en-US" dirty="0" smtClean="0"/>
              <a:t>、钝化模板、高提升滤波和高频强调滤波</a:t>
            </a:r>
            <a:endParaRPr lang="zh-CN" altLang="en-US" dirty="0"/>
          </a:p>
        </p:txBody>
      </p:sp>
      <p:pic>
        <p:nvPicPr>
          <p:cNvPr id="12" name="Object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pic>
        <p:nvPicPr>
          <p:cNvPr id="8" name="Object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585118"/>
            <a:ext cx="1897063" cy="762000"/>
          </a:xfrm>
          <a:noFill/>
        </p:spPr>
      </p:pic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93" y="2095223"/>
            <a:ext cx="25050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768" y="2642911"/>
            <a:ext cx="26003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8" y="3248025"/>
            <a:ext cx="25241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768" y="3789040"/>
            <a:ext cx="34480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437112"/>
            <a:ext cx="28956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6356271" y="4392761"/>
            <a:ext cx="23201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ea typeface="华文行楷" panose="02010800040101010101" pitchFamily="2" charset="-122"/>
              </a:rPr>
              <a:t>高频强调滤波器</a:t>
            </a:r>
            <a:endParaRPr lang="zh-CN" altLang="en-US" dirty="0">
              <a:ea typeface="华文行楷" panose="0201080004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4.9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使用频率域滤波器锐化图像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60324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四</a:t>
            </a:r>
            <a:r>
              <a:rPr lang="zh-CN" altLang="en-US" dirty="0" smtClean="0"/>
              <a:t>、钝化模板、高提升滤波和高频强调滤波</a:t>
            </a:r>
            <a:endParaRPr lang="zh-CN" altLang="en-US" dirty="0"/>
          </a:p>
        </p:txBody>
      </p:sp>
      <p:pic>
        <p:nvPicPr>
          <p:cNvPr id="12" name="Object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pic>
        <p:nvPicPr>
          <p:cNvPr id="8" name="Object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585118"/>
            <a:ext cx="1897063" cy="762000"/>
          </a:xfrm>
          <a:noFill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61026"/>
            <a:ext cx="7488832" cy="4694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4.9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使用频率域滤波器锐化图像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 smtClean="0"/>
              <a:t>五、同态滤波</a:t>
            </a:r>
            <a:endParaRPr lang="zh-CN" altLang="en-US" dirty="0"/>
          </a:p>
        </p:txBody>
      </p:sp>
      <p:pic>
        <p:nvPicPr>
          <p:cNvPr id="12" name="Object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pic>
        <p:nvPicPr>
          <p:cNvPr id="8" name="Object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585118"/>
            <a:ext cx="1897063" cy="762000"/>
          </a:xfrm>
          <a:noFill/>
        </p:spPr>
      </p:pic>
      <p:sp>
        <p:nvSpPr>
          <p:cNvPr id="7" name="Rectangle 3"/>
          <p:cNvSpPr>
            <a:spLocks noGrp="1" noRot="1" noChangeArrowheads="1"/>
          </p:cNvSpPr>
          <p:nvPr/>
        </p:nvSpPr>
        <p:spPr>
          <a:xfrm>
            <a:off x="458680" y="1966118"/>
            <a:ext cx="8229600" cy="3839146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Cambria" panose="02040503050406030204"/>
              <a:buChar char="+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tx2"/>
              </a:buClr>
              <a:buSzTx/>
              <a:buFont typeface="Cambria" panose="02040503050406030204"/>
              <a:buChar char="–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 2" panose="05020102010507070707"/>
              <a:buChar char="Ï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Calibri" panose="020F0502020204030204"/>
              <a:buChar char="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Tx/>
              <a:buFont typeface="Cambria" panose="02040503050406030204"/>
              <a:buChar char="=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2400" dirty="0" smtClean="0">
                <a:ea typeface="华文行楷" panose="02010800040101010101" pitchFamily="2" charset="-122"/>
              </a:rPr>
              <a:t>同态滤波</a:t>
            </a:r>
            <a:r>
              <a:rPr lang="zh-CN" altLang="en-US" sz="2400" dirty="0">
                <a:ea typeface="华文行楷" panose="02010800040101010101" pitchFamily="2" charset="-122"/>
              </a:rPr>
              <a:t>的机理：</a:t>
            </a:r>
            <a:endParaRPr lang="zh-CN" altLang="en-US" sz="2400" dirty="0">
              <a:ea typeface="华文行楷" panose="020108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dirty="0">
                <a:ea typeface="华文行楷" panose="02010800040101010101" pitchFamily="2" charset="-122"/>
              </a:rPr>
              <a:t>①、图像可由照射分量与反射分量表示</a:t>
            </a:r>
            <a:r>
              <a:rPr lang="zh-CN" altLang="en-US" sz="2800" dirty="0"/>
              <a:t>：</a:t>
            </a:r>
            <a:endParaRPr lang="zh-CN" altLang="en-US" sz="2800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dirty="0"/>
              <a:t>           </a:t>
            </a:r>
            <a:endParaRPr lang="zh-CN" altLang="en-US" sz="2800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dirty="0">
                <a:ea typeface="华文行楷" panose="02010800040101010101" pitchFamily="2" charset="-122"/>
              </a:rPr>
              <a:t>②、低频成分与照射分量相联系、高频则与反射分量联系</a:t>
            </a:r>
            <a:endParaRPr lang="zh-CN" altLang="en-US" sz="2400" dirty="0">
              <a:ea typeface="华文行楷" panose="020108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zh-CN" altLang="en-US" sz="2400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dirty="0">
                <a:ea typeface="华文行楷" panose="02010800040101010101" pitchFamily="2" charset="-122"/>
              </a:rPr>
              <a:t>同态滤波步骤</a:t>
            </a:r>
            <a:r>
              <a:rPr lang="zh-CN" altLang="en-US" sz="2400" dirty="0"/>
              <a:t>：</a:t>
            </a:r>
            <a:endParaRPr lang="zh-CN" altLang="en-US" sz="2400" dirty="0"/>
          </a:p>
          <a:p>
            <a:pPr>
              <a:buFont typeface="Wingdings" panose="05000000000000000000" pitchFamily="2" charset="2"/>
              <a:buNone/>
            </a:pPr>
            <a:endParaRPr lang="zh-CN" altLang="en-US" sz="2400" dirty="0"/>
          </a:p>
          <a:p>
            <a:pPr>
              <a:buFont typeface="Wingdings" panose="05000000000000000000" pitchFamily="2" charset="2"/>
              <a:buNone/>
            </a:pPr>
            <a:endParaRPr lang="en-US" altLang="zh-CN" sz="28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3280" y="2924944"/>
            <a:ext cx="3200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667" y="4921026"/>
            <a:ext cx="7078663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Object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467" y="6216426"/>
            <a:ext cx="3810000" cy="533400"/>
          </a:xfrm>
          <a:noFill/>
        </p:spPr>
      </p:pic>
      <p:sp>
        <p:nvSpPr>
          <p:cNvPr id="14" name="Line 8"/>
          <p:cNvSpPr>
            <a:spLocks noChangeShapeType="1"/>
          </p:cNvSpPr>
          <p:nvPr/>
        </p:nvSpPr>
        <p:spPr bwMode="auto">
          <a:xfrm flipH="1">
            <a:off x="4690267" y="5759226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480" y="6207794"/>
            <a:ext cx="3810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4.9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使用频率域滤波器锐化图像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 smtClean="0"/>
              <a:t>五、同态滤波</a:t>
            </a:r>
            <a:endParaRPr lang="zh-CN" altLang="en-US" dirty="0"/>
          </a:p>
        </p:txBody>
      </p:sp>
      <p:pic>
        <p:nvPicPr>
          <p:cNvPr id="12" name="Object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pic>
        <p:nvPicPr>
          <p:cNvPr id="8" name="Object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585118"/>
            <a:ext cx="1897063" cy="762000"/>
          </a:xfrm>
          <a:noFill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2072208"/>
            <a:ext cx="3886200" cy="364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Object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6644208"/>
            <a:ext cx="3657600" cy="457200"/>
          </a:xfrm>
          <a:noFill/>
        </p:spPr>
      </p:pic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4800600" y="5086251"/>
            <a:ext cx="2216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ea typeface="华文行楷" panose="02010800040101010101" pitchFamily="2" charset="-122"/>
              </a:rPr>
              <a:t>滤波器所用的参数</a:t>
            </a:r>
            <a:endParaRPr lang="zh-CN" altLang="en-US" sz="2000">
              <a:ea typeface="华文行楷" panose="02010800040101010101" pitchFamily="2" charset="-122"/>
            </a:endParaRPr>
          </a:p>
        </p:txBody>
      </p:sp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0" y="2022376"/>
            <a:ext cx="368935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5775325" y="4368701"/>
            <a:ext cx="2343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ea typeface="华文行楷" panose="02010800040101010101" pitchFamily="2" charset="-122"/>
              </a:rPr>
              <a:t>同态滤波</a:t>
            </a:r>
            <a:r>
              <a:rPr lang="zh-CN" altLang="en-US" sz="1400"/>
              <a:t>器的径向剖面图</a:t>
            </a:r>
            <a:endParaRPr lang="zh-CN" altLang="en-US" sz="1400"/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 flipH="1">
            <a:off x="4800600" y="1412776"/>
            <a:ext cx="0" cy="335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" name="Line 11"/>
          <p:cNvSpPr>
            <a:spLocks noChangeShapeType="1"/>
          </p:cNvSpPr>
          <p:nvPr/>
        </p:nvSpPr>
        <p:spPr bwMode="auto">
          <a:xfrm>
            <a:off x="4800600" y="1412776"/>
            <a:ext cx="381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 flipH="1">
            <a:off x="8610600" y="1412776"/>
            <a:ext cx="0" cy="335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>
            <a:off x="4800600" y="4765576"/>
            <a:ext cx="381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974725" y="5866333"/>
            <a:ext cx="64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ea typeface="华文行楷" panose="02010800040101010101" pitchFamily="2" charset="-122"/>
              </a:rPr>
              <a:t>原图</a:t>
            </a:r>
            <a:endParaRPr lang="zh-CN" altLang="en-US">
              <a:ea typeface="华文行楷" panose="02010800040101010101" pitchFamily="2" charset="-122"/>
            </a:endParaRP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3184525" y="5866333"/>
            <a:ext cx="64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ea typeface="华文行楷" panose="02010800040101010101" pitchFamily="2" charset="-122"/>
              </a:rPr>
              <a:t>结果</a:t>
            </a:r>
            <a:endParaRPr lang="zh-CN" altLang="en-US">
              <a:ea typeface="华文行楷" panose="02010800040101010101" pitchFamily="2" charset="-122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592489"/>
            <a:ext cx="365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4.10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选择性滤波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一</a:t>
            </a:r>
            <a:r>
              <a:rPr lang="zh-CN" altLang="en-US" dirty="0" smtClean="0"/>
              <a:t>、带阻和带通滤波</a:t>
            </a:r>
            <a:endParaRPr lang="zh-CN" altLang="en-US" dirty="0"/>
          </a:p>
        </p:txBody>
      </p:sp>
      <p:pic>
        <p:nvPicPr>
          <p:cNvPr id="12" name="Object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pic>
        <p:nvPicPr>
          <p:cNvPr id="8" name="Object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585118"/>
            <a:ext cx="1897063" cy="762000"/>
          </a:xfrm>
          <a:noFill/>
        </p:spPr>
      </p:pic>
      <p:pic>
        <p:nvPicPr>
          <p:cNvPr id="15" name="Object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6644208"/>
            <a:ext cx="3657600" cy="457200"/>
          </a:xfrm>
          <a:noFill/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1966118"/>
            <a:ext cx="71628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Object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852318"/>
            <a:ext cx="3275013" cy="449263"/>
          </a:xfrm>
          <a:noFill/>
        </p:spPr>
      </p:pic>
      <p:pic>
        <p:nvPicPr>
          <p:cNvPr id="2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3642518"/>
            <a:ext cx="4876800" cy="148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6019800" y="4556918"/>
            <a:ext cx="1428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/>
              <a:t>高斯带通滤波器</a:t>
            </a:r>
            <a:endParaRPr lang="zh-CN" altLang="en-US" sz="1400"/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838709"/>
            <a:ext cx="327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914400" y="5361747"/>
            <a:ext cx="5025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>
                <a:ea typeface="华文行楷" panose="02010800040101010101" pitchFamily="2" charset="-122"/>
              </a:rPr>
              <a:t>带通滤波器可从带阻滤波器中得到</a:t>
            </a:r>
            <a:endParaRPr lang="zh-CN" altLang="en-US" dirty="0">
              <a:ea typeface="华文行楷" panose="0201080004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769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4.10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选择性滤波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10"/>
          <p:cNvSpPr>
            <a:spLocks noChangeArrowheads="1"/>
          </p:cNvSpPr>
          <p:nvPr/>
        </p:nvSpPr>
        <p:spPr bwMode="auto">
          <a:xfrm>
            <a:off x="323850" y="1484313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 smtClean="0"/>
              <a:t>二、陷波滤波器</a:t>
            </a:r>
            <a:endParaRPr lang="zh-CN" altLang="en-US" dirty="0"/>
          </a:p>
        </p:txBody>
      </p:sp>
      <p:pic>
        <p:nvPicPr>
          <p:cNvPr id="12" name="Object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14224"/>
            <a:ext cx="3124200" cy="1095375"/>
          </a:xfrm>
          <a:noFill/>
        </p:spPr>
      </p:pic>
      <p:pic>
        <p:nvPicPr>
          <p:cNvPr id="8" name="Object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585118"/>
            <a:ext cx="1897063" cy="762000"/>
          </a:xfrm>
          <a:noFill/>
        </p:spPr>
      </p:pic>
      <p:pic>
        <p:nvPicPr>
          <p:cNvPr id="15" name="Object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6644208"/>
            <a:ext cx="3657600" cy="457200"/>
          </a:xfrm>
          <a:noFill/>
        </p:spPr>
      </p:pic>
      <p:pic>
        <p:nvPicPr>
          <p:cNvPr id="13" name="Object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52" y="2559843"/>
            <a:ext cx="2895600" cy="685800"/>
          </a:xfrm>
          <a:noFill/>
        </p:spPr>
      </p:pic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095552" y="2104231"/>
            <a:ext cx="145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latin typeface="华文行楷" panose="02010800040101010101" pitchFamily="2" charset="-122"/>
                <a:ea typeface="华文行楷" panose="02010800040101010101" pitchFamily="2" charset="-122"/>
              </a:rPr>
              <a:t>滤波器形式</a:t>
            </a:r>
            <a:endParaRPr lang="zh-CN" altLang="en-US" sz="200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 flipV="1">
            <a:off x="6686352" y="2483643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>
            <a:off x="7067352" y="2483643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V="1">
            <a:off x="7067352" y="233124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7203877" y="2064543"/>
            <a:ext cx="145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ea typeface="华文行楷" panose="02010800040101010101" pitchFamily="2" charset="-122"/>
              </a:rPr>
              <a:t>高通滤波器</a:t>
            </a:r>
            <a:endParaRPr lang="zh-CN" altLang="en-US" sz="2000" dirty="0">
              <a:ea typeface="华文行楷" panose="02010800040101010101" pitchFamily="2" charset="-122"/>
            </a:endParaRPr>
          </a:p>
        </p:txBody>
      </p: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539552" y="4100264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zh-CN"/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411877" y="2924968"/>
            <a:ext cx="450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ea typeface="华文行楷" panose="02010800040101010101" pitchFamily="2" charset="-122"/>
              </a:rPr>
              <a:t>使用陷波滤波器减少莫尔（波纹模式）</a:t>
            </a:r>
            <a:endParaRPr lang="zh-CN" altLang="en-US" sz="2000" dirty="0">
              <a:ea typeface="华文行楷" panose="02010800040101010101" pitchFamily="2" charset="-122"/>
            </a:endParaRPr>
          </a:p>
        </p:txBody>
      </p:sp>
      <p:pic>
        <p:nvPicPr>
          <p:cNvPr id="2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82" y="3429000"/>
            <a:ext cx="5757466" cy="3215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3562152" y="1585118"/>
            <a:ext cx="323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ea typeface="华文行楷" panose="02010800040101010101" pitchFamily="2" charset="-122"/>
              </a:rPr>
              <a:t>（针对特定频率进行滤波）</a:t>
            </a:r>
            <a:endParaRPr lang="zh-CN" altLang="en-US" sz="2000" dirty="0">
              <a:ea typeface="华文行楷" panose="02010800040101010101" pitchFamily="2" charset="-122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564" y="2636043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Rot="1" noChangeArrowheads="1"/>
          </p:cNvSpPr>
          <p:nvPr/>
        </p:nvSpPr>
        <p:spPr bwMode="auto">
          <a:xfrm>
            <a:off x="323850" y="1844675"/>
            <a:ext cx="28797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90000"/>
              <a:buFont typeface="Cambria" pitchFamily="18" charset="0"/>
              <a:buChar char="+"/>
            </a:pPr>
            <a:endParaRPr lang="en-US" altLang="zh-CN" sz="2800">
              <a:latin typeface="-윤고딕120"/>
              <a:ea typeface="-윤고딕120"/>
              <a:cs typeface="-윤고딕12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800">
                <a:latin typeface="-윤고딕120"/>
                <a:ea typeface="华文行楷" panose="02010800040101010101" pitchFamily="2" charset="-122"/>
              </a:rPr>
              <a:t>对于连续信号</a:t>
            </a:r>
            <a:r>
              <a:rPr lang="zh-CN" altLang="en-US" sz="2800">
                <a:latin typeface="-윤고딕120"/>
                <a:ea typeface="-윤고딕120"/>
                <a:cs typeface="-윤고딕120"/>
              </a:rPr>
              <a:t>：</a:t>
            </a:r>
            <a:endParaRPr lang="zh-CN" altLang="en-US" sz="2800">
              <a:latin typeface="-윤고딕120"/>
              <a:ea typeface="-윤고딕120"/>
              <a:cs typeface="-윤고딕12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endParaRPr lang="zh-CN" altLang="en-US" sz="2800">
              <a:latin typeface="-윤고딕120"/>
              <a:ea typeface="-윤고딕120"/>
              <a:cs typeface="-윤고딕12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endParaRPr lang="zh-CN" altLang="en-US" sz="2800">
              <a:latin typeface="-윤고딕120"/>
              <a:ea typeface="-윤고딕120"/>
              <a:cs typeface="-윤고딕12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800">
                <a:latin typeface="-윤고딕120"/>
                <a:ea typeface="华文行楷" panose="02010800040101010101" pitchFamily="2" charset="-122"/>
              </a:rPr>
              <a:t>约束条件</a:t>
            </a:r>
            <a:r>
              <a:rPr lang="zh-CN" altLang="en-US" sz="2800">
                <a:latin typeface="-윤고딕120"/>
                <a:ea typeface="-윤고딕120"/>
                <a:cs typeface="-윤고딕120"/>
              </a:rPr>
              <a:t>：</a:t>
            </a:r>
            <a:endParaRPr lang="zh-CN" altLang="en-US" sz="2800">
              <a:latin typeface="-윤고딕120"/>
              <a:ea typeface="-윤고딕120"/>
              <a:cs typeface="-윤고딕12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endParaRPr lang="zh-CN" altLang="en-US" sz="2800">
              <a:latin typeface="-윤고딕120"/>
              <a:ea typeface="-윤고딕120"/>
              <a:cs typeface="-윤고딕12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endParaRPr lang="zh-CN" altLang="en-US" sz="2800">
              <a:latin typeface="-윤고딕120"/>
              <a:ea typeface="-윤고딕120"/>
              <a:cs typeface="-윤고딕12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800">
                <a:latin typeface="-윤고딕120"/>
                <a:ea typeface="华文行楷" panose="02010800040101010101" pitchFamily="2" charset="-122"/>
              </a:rPr>
              <a:t>取样特性：</a:t>
            </a:r>
            <a:endParaRPr lang="zh-CN" altLang="en-US" sz="2800">
              <a:latin typeface="-윤고딕120"/>
              <a:ea typeface="华文行楷" panose="0201080004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800">
                <a:latin typeface="-윤고딕120"/>
                <a:ea typeface="-윤고딕120"/>
                <a:cs typeface="-윤고딕120"/>
              </a:rPr>
              <a:t>                  </a:t>
            </a:r>
            <a:endParaRPr lang="zh-CN" altLang="en-US" sz="2800">
              <a:latin typeface="-윤고딕120"/>
              <a:ea typeface="-윤고딕120"/>
              <a:cs typeface="-윤고딕120"/>
            </a:endParaRPr>
          </a:p>
        </p:txBody>
      </p:sp>
      <p:pic>
        <p:nvPicPr>
          <p:cNvPr id="3" name="Object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260600"/>
            <a:ext cx="1981200" cy="762000"/>
          </a:xfrm>
          <a:noFill/>
        </p:spPr>
      </p:pic>
      <p:pic>
        <p:nvPicPr>
          <p:cNvPr id="4" name="Object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860800"/>
            <a:ext cx="1905000" cy="561975"/>
          </a:xfrm>
          <a:noFill/>
        </p:spPr>
      </p:pic>
      <p:pic>
        <p:nvPicPr>
          <p:cNvPr id="5" name="Object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308600"/>
            <a:ext cx="2438400" cy="609600"/>
          </a:xfrm>
          <a:noFill/>
        </p:spPr>
      </p:pic>
      <p:pic>
        <p:nvPicPr>
          <p:cNvPr id="92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795588"/>
            <a:ext cx="2590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3"/>
          <p:cNvSpPr>
            <a:spLocks noGrp="1" noRot="1" noChangeArrowheads="1"/>
          </p:cNvSpPr>
          <p:nvPr/>
        </p:nvSpPr>
        <p:spPr>
          <a:xfrm>
            <a:off x="4500563" y="2233613"/>
            <a:ext cx="3349625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Cambria" panose="02040503050406030204"/>
              <a:buChar char="+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tx2"/>
              </a:buClr>
              <a:buSzTx/>
              <a:buFont typeface="Cambria" panose="02040503050406030204"/>
              <a:buChar char="–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 2" panose="05020102010507070707"/>
              <a:buChar char="Ï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Calibri" panose="020F0502020204030204"/>
              <a:buChar char="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Tx/>
              <a:buFont typeface="Cambria" panose="02040503050406030204"/>
              <a:buChar char="=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mbria" panose="02040503050406030204"/>
              <a:buNone/>
              <a:defRPr/>
            </a:pPr>
            <a:r>
              <a:rPr lang="zh-CN" altLang="en-US" sz="2800" dirty="0">
                <a:ea typeface="华文行楷" panose="02010800040101010101" pitchFamily="2" charset="-122"/>
              </a:rPr>
              <a:t>对于离散信号</a:t>
            </a:r>
            <a:r>
              <a:rPr lang="zh-CN" altLang="en-US" sz="2800" dirty="0"/>
              <a:t>：</a:t>
            </a:r>
            <a:endParaRPr lang="zh-CN" altLang="en-US" sz="28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800" dirty="0"/>
              <a:t>                  </a:t>
            </a:r>
            <a:endParaRPr lang="zh-CN" altLang="en-US" sz="2800" dirty="0"/>
          </a:p>
          <a:p>
            <a:pPr>
              <a:buFont typeface="Wingdings" panose="05000000000000000000" pitchFamily="2" charset="2"/>
              <a:buNone/>
              <a:defRPr/>
            </a:pPr>
            <a:endParaRPr lang="zh-CN" altLang="en-US" sz="28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ea typeface="华文行楷" panose="02010800040101010101" pitchFamily="2" charset="-122"/>
              </a:rPr>
              <a:t>约束条件</a:t>
            </a:r>
            <a:r>
              <a:rPr lang="zh-CN" altLang="en-US" sz="2800" dirty="0"/>
              <a:t>：</a:t>
            </a:r>
            <a:endParaRPr lang="zh-CN" altLang="en-US" sz="2800" dirty="0"/>
          </a:p>
          <a:p>
            <a:pPr>
              <a:buFont typeface="Wingdings" panose="05000000000000000000" pitchFamily="2" charset="2"/>
              <a:buNone/>
              <a:defRPr/>
            </a:pPr>
            <a:endParaRPr lang="zh-CN" altLang="en-US" sz="2800" dirty="0"/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zh-CN" sz="2800" dirty="0" smtClean="0">
              <a:ea typeface="华文行楷" panose="02010800040101010101" pitchFamily="2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800" dirty="0" smtClean="0">
                <a:ea typeface="华文行楷" panose="02010800040101010101" pitchFamily="2" charset="-122"/>
              </a:rPr>
              <a:t>取样</a:t>
            </a:r>
            <a:r>
              <a:rPr lang="zh-CN" altLang="en-US" sz="2800" dirty="0">
                <a:ea typeface="华文行楷" panose="02010800040101010101" pitchFamily="2" charset="-122"/>
              </a:rPr>
              <a:t>特性</a:t>
            </a:r>
            <a:r>
              <a:rPr lang="zh-CN" altLang="en-US" sz="2800" dirty="0"/>
              <a:t>：</a:t>
            </a:r>
            <a:endParaRPr lang="zh-CN" altLang="en-US" sz="2800" dirty="0"/>
          </a:p>
        </p:txBody>
      </p:sp>
      <p:pic>
        <p:nvPicPr>
          <p:cNvPr id="922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613" y="2727325"/>
            <a:ext cx="26670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5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41751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冲激及其取样特性</a:t>
            </a:r>
            <a:endParaRPr lang="zh-CN" altLang="en-US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827584" y="260648"/>
            <a:ext cx="7632700" cy="2454275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作业三</a:t>
            </a:r>
            <a:endParaRPr lang="zh-CN" altLang="en-US" sz="40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1) 4.4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c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en-US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2) 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请用</a:t>
            </a:r>
            <a:r>
              <a:rPr lang="en-US" altLang="zh-CN" dirty="0" err="1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Matlab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画出理想、布特沃斯、高斯带阻滤波器的透视图和图像表示</a:t>
            </a:r>
            <a:endParaRPr lang="en-US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3) 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手工</a:t>
            </a:r>
            <a:r>
              <a:rPr lang="zh-CN" altLang="en-US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完成以下</a:t>
            </a:r>
            <a:r>
              <a:rPr lang="en-US" altLang="zh-CN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图的卷积</a:t>
            </a:r>
            <a:r>
              <a:rPr lang="en-US" altLang="zh-CN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需要补零，折叠</a:t>
            </a:r>
            <a:r>
              <a:rPr lang="en-US" altLang="zh-CN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…</a:t>
            </a:r>
            <a:r>
              <a:rPr lang="zh-CN" altLang="en-US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），并可在</a:t>
            </a:r>
            <a:r>
              <a:rPr lang="en-US" altLang="zh-CN" dirty="0" err="1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Matlab</a:t>
            </a:r>
            <a:r>
              <a:rPr lang="zh-CN" altLang="en-US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中用</a:t>
            </a:r>
            <a:r>
              <a:rPr lang="en-US" altLang="zh-CN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conv2</a:t>
            </a:r>
            <a:r>
              <a:rPr lang="zh-CN" altLang="en-US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验证。</a:t>
            </a:r>
            <a:endParaRPr lang="zh-CN" altLang="en-US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5786" y="3563937"/>
            <a:ext cx="2814637" cy="2794001"/>
          </a:xfrm>
          <a:prstGeom prst="rect">
            <a:avLst/>
          </a:prstGeom>
        </p:spPr>
      </p:pic>
      <p:pic>
        <p:nvPicPr>
          <p:cNvPr id="7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3179762"/>
            <a:ext cx="3198813" cy="34274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482441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>
                <a:latin typeface="华文行楷" panose="02010800040101010101" pitchFamily="2" charset="-122"/>
                <a:ea typeface="华文行楷" panose="02010800040101010101" pitchFamily="2" charset="-122"/>
              </a:rPr>
              <a:t>连续信号的傅里叶变换</a:t>
            </a:r>
            <a:endParaRPr lang="zh-CN" altLang="en-US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38625"/>
            <a:ext cx="731361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Line 9"/>
          <p:cNvSpPr>
            <a:spLocks noChangeShapeType="1"/>
          </p:cNvSpPr>
          <p:nvPr/>
        </p:nvSpPr>
        <p:spPr bwMode="auto">
          <a:xfrm flipV="1">
            <a:off x="5076825" y="4581525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24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311275"/>
            <a:ext cx="7464425" cy="292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56896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>
                <a:latin typeface="华文行楷" panose="02010800040101010101" pitchFamily="2" charset="-122"/>
                <a:ea typeface="华文行楷" panose="02010800040101010101" pitchFamily="2" charset="-122"/>
              </a:rPr>
              <a:t>冲激和冲激串的傅里叶变换</a:t>
            </a:r>
            <a:endParaRPr lang="zh-CN" altLang="en-US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658938"/>
            <a:ext cx="5329237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213100"/>
            <a:ext cx="798195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7"/>
          <a:stretch>
            <a:fillRect/>
          </a:stretch>
        </p:blipFill>
        <p:spPr bwMode="auto">
          <a:xfrm>
            <a:off x="6227763" y="1663700"/>
            <a:ext cx="2671762" cy="180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4275138"/>
            <a:ext cx="3235325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5876925"/>
            <a:ext cx="8704263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56896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卷积</a:t>
            </a:r>
            <a:endParaRPr lang="zh-CN" altLang="en-US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1773238"/>
            <a:ext cx="51625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849688"/>
            <a:ext cx="421005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4149725"/>
            <a:ext cx="32004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4" name="矩形 1"/>
          <p:cNvSpPr>
            <a:spLocks noChangeArrowheads="1"/>
          </p:cNvSpPr>
          <p:nvPr/>
        </p:nvSpPr>
        <p:spPr bwMode="auto">
          <a:xfrm>
            <a:off x="6462713" y="3500438"/>
            <a:ext cx="1724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>
                <a:ea typeface="华文行楷" panose="02010800040101010101" pitchFamily="2" charset="-122"/>
              </a:rPr>
              <a:t>卷积定理</a:t>
            </a:r>
            <a:r>
              <a:rPr lang="zh-CN" altLang="en-US"/>
              <a:t>：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34925" y="476250"/>
            <a:ext cx="61214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4.3 </a:t>
            </a: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取样和取样函数的傅立叶变换</a:t>
            </a:r>
            <a:endParaRPr lang="zh-CN" altLang="en-US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3911600" cy="508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4797425"/>
            <a:ext cx="36957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3430588"/>
            <a:ext cx="1600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763" y="5661025"/>
            <a:ext cx="22193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9" name="矩形 10"/>
          <p:cNvSpPr>
            <a:spLocks noChangeArrowheads="1"/>
          </p:cNvSpPr>
          <p:nvPr/>
        </p:nvSpPr>
        <p:spPr bwMode="auto">
          <a:xfrm>
            <a:off x="323850" y="1484313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/>
              <a:t>一、取样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180">
  <a:themeElements>
    <a:clrScheme name="B180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180">
      <a:majorFont>
        <a:latin typeface="-머리굴림M"/>
        <a:ea typeface="-머리굴림M"/>
        <a:cs typeface=""/>
      </a:majorFont>
      <a:minorFont>
        <a:latin typeface="-윤고딕120"/>
        <a:ea typeface="-윤고딕12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B180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180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80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80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8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8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8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180">
  <a:themeElements>
    <a:clrScheme name="B180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180">
      <a:majorFont>
        <a:latin typeface="-머리굴림M"/>
        <a:ea typeface="-머리굴림M"/>
        <a:cs typeface=""/>
      </a:majorFont>
      <a:minorFont>
        <a:latin typeface="-윤고딕120"/>
        <a:ea typeface="-윤고딕12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B180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180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80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80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8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8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8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2129</Words>
  <Application>WPS 文字</Application>
  <PresentationFormat>全屏显示(4:3)</PresentationFormat>
  <Paragraphs>402</Paragraphs>
  <Slides>50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88" baseType="lpstr">
      <vt:lpstr>Arial</vt:lpstr>
      <vt:lpstr>方正书宋_GBK</vt:lpstr>
      <vt:lpstr>Wingdings</vt:lpstr>
      <vt:lpstr>Gulim</vt:lpstr>
      <vt:lpstr>Apple SD Gothic Neo</vt:lpstr>
      <vt:lpstr>-윤고딕120</vt:lpstr>
      <vt:lpstr>Thonburi</vt:lpstr>
      <vt:lpstr>宋体</vt:lpstr>
      <vt:lpstr>汉仪书宋二KW</vt:lpstr>
      <vt:lpstr>-머리굴림M</vt:lpstr>
      <vt:lpstr>-머리굴림M</vt:lpstr>
      <vt:lpstr>-머리굴림B</vt:lpstr>
      <vt:lpstr>-윤고딕140</vt:lpstr>
      <vt:lpstr>Times New Roman</vt:lpstr>
      <vt:lpstr>宋体</vt:lpstr>
      <vt:lpstr>-머리굴림B</vt:lpstr>
      <vt:lpstr>黑体</vt:lpstr>
      <vt:lpstr>仿宋</vt:lpstr>
      <vt:lpstr>Cambria</vt:lpstr>
      <vt:lpstr>Wingdings 2</vt:lpstr>
      <vt:lpstr>Calibri</vt:lpstr>
      <vt:lpstr>Arial</vt:lpstr>
      <vt:lpstr>华文行楷</vt:lpstr>
      <vt:lpstr>Cambria</vt:lpstr>
      <vt:lpstr>行楷-简</vt:lpstr>
      <vt:lpstr>汉仪中黑KW</vt:lpstr>
      <vt:lpstr>微软雅黑</vt:lpstr>
      <vt:lpstr>汉仪旗黑</vt:lpstr>
      <vt:lpstr>宋体</vt:lpstr>
      <vt:lpstr>Arial Unicode MS</vt:lpstr>
      <vt:lpstr>方正仿宋_GBK</vt:lpstr>
      <vt:lpstr>华文宋体</vt:lpstr>
      <vt:lpstr>苹方-简</vt:lpstr>
      <vt:lpstr>Helvetica Neue</vt:lpstr>
      <vt:lpstr>B180</vt:lpstr>
      <vt:lpstr>1_B180</vt:lpstr>
      <vt:lpstr>Photoshop.Image.7</vt:lpstr>
      <vt:lpstr>Photoshop.Image.7</vt:lpstr>
      <vt:lpstr>数字图像处理 第四章 频率域滤波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JZG</dc:creator>
  <cp:lastModifiedBy>zen</cp:lastModifiedBy>
  <cp:revision>258</cp:revision>
  <dcterms:created xsi:type="dcterms:W3CDTF">2022-03-01T03:05:14Z</dcterms:created>
  <dcterms:modified xsi:type="dcterms:W3CDTF">2022-03-01T03:05:14Z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2052-4.0.0.6524</vt:lpwstr>
  </property>
</Properties>
</file>